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0" r:id="rId4"/>
    <p:sldId id="272" r:id="rId5"/>
    <p:sldId id="273" r:id="rId6"/>
    <p:sldId id="274" r:id="rId7"/>
    <p:sldId id="260" r:id="rId8"/>
    <p:sldId id="261" r:id="rId9"/>
    <p:sldId id="262" r:id="rId10"/>
    <p:sldId id="281" r:id="rId11"/>
    <p:sldId id="263" r:id="rId12"/>
    <p:sldId id="282" r:id="rId13"/>
    <p:sldId id="264" r:id="rId14"/>
    <p:sldId id="265" r:id="rId15"/>
    <p:sldId id="266" r:id="rId16"/>
    <p:sldId id="267" r:id="rId17"/>
    <p:sldId id="268" r:id="rId18"/>
    <p:sldId id="270" r:id="rId19"/>
    <p:sldId id="269" r:id="rId20"/>
    <p:sldId id="275" r:id="rId21"/>
    <p:sldId id="276" r:id="rId22"/>
    <p:sldId id="277" r:id="rId23"/>
    <p:sldId id="279"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221" autoAdjust="0"/>
    <p:restoredTop sz="94660"/>
  </p:normalViewPr>
  <p:slideViewPr>
    <p:cSldViewPr>
      <p:cViewPr varScale="1">
        <p:scale>
          <a:sx n="68" d="100"/>
          <a:sy n="68" d="100"/>
        </p:scale>
        <p:origin x="-121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FAE3BBCC-5122-4ECA-8022-B19AECBB3BE3}" type="datetimeFigureOut">
              <a:rPr lang="tr-TR" smtClean="0"/>
              <a:pPr/>
              <a:t>21.07.2023</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53E86FB-D2C3-4CEE-8060-D1697DB5263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AE3BBCC-5122-4ECA-8022-B19AECBB3BE3}" type="datetimeFigureOut">
              <a:rPr lang="tr-TR" smtClean="0"/>
              <a:pPr/>
              <a:t>21.07.2023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53E86FB-D2C3-4CEE-8060-D1697DB5263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AE3BBCC-5122-4ECA-8022-B19AECBB3BE3}" type="datetimeFigureOut">
              <a:rPr lang="tr-TR" smtClean="0"/>
              <a:pPr/>
              <a:t>21.07.2023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53E86FB-D2C3-4CEE-8060-D1697DB5263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AE3BBCC-5122-4ECA-8022-B19AECBB3BE3}" type="datetimeFigureOut">
              <a:rPr lang="tr-TR" smtClean="0"/>
              <a:pPr/>
              <a:t>21.07.2023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53E86FB-D2C3-4CEE-8060-D1697DB5263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FAE3BBCC-5122-4ECA-8022-B19AECBB3BE3}" type="datetimeFigureOut">
              <a:rPr lang="tr-TR" smtClean="0"/>
              <a:pPr/>
              <a:t>21.07.2023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53E86FB-D2C3-4CEE-8060-D1697DB5263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AE3BBCC-5122-4ECA-8022-B19AECBB3BE3}" type="datetimeFigureOut">
              <a:rPr lang="tr-TR" smtClean="0"/>
              <a:pPr/>
              <a:t>21.07.2023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53E86FB-D2C3-4CEE-8060-D1697DB5263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FAE3BBCC-5122-4ECA-8022-B19AECBB3BE3}" type="datetimeFigureOut">
              <a:rPr lang="tr-TR" smtClean="0"/>
              <a:pPr/>
              <a:t>21.07.2023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53E86FB-D2C3-4CEE-8060-D1697DB5263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FAE3BBCC-5122-4ECA-8022-B19AECBB3BE3}" type="datetimeFigureOut">
              <a:rPr lang="tr-TR" smtClean="0"/>
              <a:pPr/>
              <a:t>21.07.2023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53E86FB-D2C3-4CEE-8060-D1697DB5263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AE3BBCC-5122-4ECA-8022-B19AECBB3BE3}" type="datetimeFigureOut">
              <a:rPr lang="tr-TR" smtClean="0"/>
              <a:pPr/>
              <a:t>21.07.2023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53E86FB-D2C3-4CEE-8060-D1697DB5263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AE3BBCC-5122-4ECA-8022-B19AECBB3BE3}" type="datetimeFigureOut">
              <a:rPr lang="tr-TR" smtClean="0"/>
              <a:pPr/>
              <a:t>21.07.2023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53E86FB-D2C3-4CEE-8060-D1697DB5263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FAE3BBCC-5122-4ECA-8022-B19AECBB3BE3}" type="datetimeFigureOut">
              <a:rPr lang="tr-TR" smtClean="0"/>
              <a:pPr/>
              <a:t>21.07.2023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53E86FB-D2C3-4CEE-8060-D1697DB52636}"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AE3BBCC-5122-4ECA-8022-B19AECBB3BE3}" type="datetimeFigureOut">
              <a:rPr lang="tr-TR" smtClean="0"/>
              <a:pPr/>
              <a:t>21.07.2023</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53E86FB-D2C3-4CEE-8060-D1697DB52636}"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836712"/>
            <a:ext cx="7772400" cy="3816424"/>
          </a:xfrm>
        </p:spPr>
        <p:txBody>
          <a:bodyPr>
            <a:noAutofit/>
          </a:bodyPr>
          <a:lstStyle/>
          <a:p>
            <a:pPr algn="ctr"/>
            <a:r>
              <a:rPr lang="tr-TR" sz="8000" dirty="0" smtClean="0">
                <a:solidFill>
                  <a:schemeClr val="tx1"/>
                </a:solidFill>
              </a:rPr>
              <a:t>KADINA YÖNELİK ŞİDDETLE MÜCADELE </a:t>
            </a:r>
            <a:endParaRPr lang="tr-TR" sz="8000" dirty="0">
              <a:solidFill>
                <a:schemeClr val="tx1"/>
              </a:solidFill>
            </a:endParaRPr>
          </a:p>
        </p:txBody>
      </p:sp>
      <p:sp>
        <p:nvSpPr>
          <p:cNvPr id="3" name="2 Alt Başlık"/>
          <p:cNvSpPr>
            <a:spLocks noGrp="1"/>
          </p:cNvSpPr>
          <p:nvPr>
            <p:ph type="subTitle" idx="1"/>
          </p:nvPr>
        </p:nvSpPr>
        <p:spPr>
          <a:xfrm>
            <a:off x="539552" y="5229200"/>
            <a:ext cx="7854696" cy="1368152"/>
          </a:xfrm>
        </p:spPr>
        <p:txBody>
          <a:bodyPr>
            <a:normAutofit/>
          </a:bodyPr>
          <a:lstStyle/>
          <a:p>
            <a:r>
              <a:rPr lang="tr-TR" sz="2800" b="1" dirty="0" smtClean="0">
                <a:solidFill>
                  <a:schemeClr val="bg1"/>
                </a:solidFill>
              </a:rPr>
              <a:t>AKŞEHİR </a:t>
            </a:r>
            <a:r>
              <a:rPr lang="tr-TR" sz="2800" b="1" dirty="0" smtClean="0">
                <a:solidFill>
                  <a:schemeClr val="bg1"/>
                </a:solidFill>
              </a:rPr>
              <a:t>REHBERLİK ARAŞTIRMA MERKEZİ </a:t>
            </a:r>
            <a:endParaRPr lang="tr-TR" sz="2800" b="1" dirty="0">
              <a:solidFill>
                <a:schemeClr val="bg1"/>
              </a:solidFill>
            </a:endParaRP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68760"/>
            <a:ext cx="8229600" cy="4857403"/>
          </a:xfrm>
        </p:spPr>
        <p:txBody>
          <a:bodyPr>
            <a:noAutofit/>
          </a:bodyPr>
          <a:lstStyle/>
          <a:p>
            <a:r>
              <a:rPr lang="tr-TR" sz="3600" b="1" u="sng" dirty="0" smtClean="0"/>
              <a:t>PSİKOLOJİK </a:t>
            </a:r>
            <a:r>
              <a:rPr lang="tr-TR" sz="3600" b="1" u="sng" dirty="0" smtClean="0"/>
              <a:t>ŞİDDET </a:t>
            </a:r>
            <a:r>
              <a:rPr lang="tr-TR" sz="3600" dirty="0" smtClean="0"/>
              <a:t>: Tehdit </a:t>
            </a:r>
            <a:r>
              <a:rPr lang="tr-TR" sz="3600" dirty="0" smtClean="0"/>
              <a:t>etme, kendini kötü hissettirmek, özgüvenini zedeleyici söz söylemek ve davranışlarda bulunmak, aşağılamak, Kontrol davranışları</a:t>
            </a:r>
            <a:r>
              <a:rPr lang="tr-TR" sz="4000" dirty="0" smtClean="0"/>
              <a:t>(Kadının yaşamı üzerindeki kontrolünü yok etmek, çocuklarıyla veya ailesiyle görüşmesine izin vermemek vb.)</a:t>
            </a:r>
            <a:endParaRPr lang="tr-TR" sz="3600" dirty="0" smtClean="0"/>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412776"/>
            <a:ext cx="8229600" cy="4392488"/>
          </a:xfrm>
        </p:spPr>
        <p:txBody>
          <a:bodyPr>
            <a:normAutofit/>
          </a:bodyPr>
          <a:lstStyle/>
          <a:p>
            <a:r>
              <a:rPr lang="tr-TR" sz="3600" b="1" u="sng" dirty="0" smtClean="0"/>
              <a:t>CİNSEL ŞİDDET </a:t>
            </a:r>
            <a:r>
              <a:rPr lang="tr-TR" sz="3600" dirty="0" smtClean="0"/>
              <a:t>: Sözle, elle sarkıntılık, dijital ortamda cinsel içerikli mesaj gönderme, cinsel saldırı, </a:t>
            </a:r>
            <a:r>
              <a:rPr lang="tr-TR" sz="3600" dirty="0" err="1" smtClean="0"/>
              <a:t>Fuhuşa</a:t>
            </a:r>
            <a:r>
              <a:rPr lang="tr-TR" sz="3600" dirty="0" smtClean="0"/>
              <a:t> zorlama, kadın ticareti, Erken yaşta, zorla evlendirme </a:t>
            </a:r>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980728"/>
            <a:ext cx="8229600" cy="5472608"/>
          </a:xfrm>
        </p:spPr>
        <p:txBody>
          <a:bodyPr>
            <a:normAutofit/>
          </a:bodyPr>
          <a:lstStyle/>
          <a:p>
            <a:r>
              <a:rPr lang="tr-TR" sz="3200" b="1" u="sng" dirty="0" smtClean="0"/>
              <a:t>EKONOMİK </a:t>
            </a:r>
            <a:r>
              <a:rPr lang="tr-TR" sz="3200" b="1" u="sng" dirty="0" smtClean="0"/>
              <a:t>ŞİDDET </a:t>
            </a:r>
            <a:r>
              <a:rPr lang="tr-TR" sz="3200" b="1" u="sng" dirty="0" smtClean="0"/>
              <a:t>: </a:t>
            </a:r>
            <a:r>
              <a:rPr lang="tr-TR" sz="3200" dirty="0" smtClean="0"/>
              <a:t>Kadının </a:t>
            </a:r>
            <a:r>
              <a:rPr lang="tr-TR" sz="3200" dirty="0" smtClean="0"/>
              <a:t>çalışmasına engel olma, Çalışıyorsa kazancına el koyma, çalışmıyorsa ihtiyaçlarını yeterince karşılamama, Kazancından sadece harçlık almak biçiminde yararlanmasına izin verme </a:t>
            </a:r>
            <a:r>
              <a:rPr lang="tr-TR" sz="3200" dirty="0" smtClean="0"/>
              <a:t>vb</a:t>
            </a:r>
          </a:p>
          <a:p>
            <a:r>
              <a:rPr lang="tr-TR" sz="3200" b="1" u="sng" dirty="0" smtClean="0"/>
              <a:t>DUYGUSAL ŞİDDET :  </a:t>
            </a:r>
            <a:r>
              <a:rPr lang="tr-TR" sz="3200" dirty="0" smtClean="0"/>
              <a:t>Duygusal olarak yok sayma , duygularını dikkate almama</a:t>
            </a:r>
            <a:endParaRPr lang="tr-TR" sz="3200" dirty="0"/>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20688"/>
            <a:ext cx="8229600" cy="1368152"/>
          </a:xfrm>
        </p:spPr>
        <p:txBody>
          <a:bodyPr>
            <a:normAutofit fontScale="90000"/>
          </a:bodyPr>
          <a:lstStyle/>
          <a:p>
            <a:pPr algn="ctr"/>
            <a:r>
              <a:rPr lang="tr-TR" b="1" dirty="0" smtClean="0">
                <a:solidFill>
                  <a:schemeClr val="accent2"/>
                </a:solidFill>
              </a:rPr>
              <a:t>ŞİDDETİNKADININ FİZİKSEL SAĞLIĞI ÜZERİNDEKİ ETKİLERİ </a:t>
            </a:r>
            <a:endParaRPr lang="tr-TR" b="1" dirty="0">
              <a:solidFill>
                <a:schemeClr val="accent2"/>
              </a:solidFill>
            </a:endParaRPr>
          </a:p>
        </p:txBody>
      </p:sp>
      <p:sp>
        <p:nvSpPr>
          <p:cNvPr id="3" name="2 İçerik Yer Tutucusu"/>
          <p:cNvSpPr>
            <a:spLocks noGrp="1"/>
          </p:cNvSpPr>
          <p:nvPr>
            <p:ph idx="1"/>
          </p:nvPr>
        </p:nvSpPr>
        <p:spPr>
          <a:xfrm>
            <a:off x="457200" y="2204864"/>
            <a:ext cx="8435280" cy="4320480"/>
          </a:xfrm>
        </p:spPr>
        <p:txBody>
          <a:bodyPr>
            <a:normAutofit/>
          </a:bodyPr>
          <a:lstStyle/>
          <a:p>
            <a:r>
              <a:rPr lang="tr-TR" dirty="0" smtClean="0"/>
              <a:t>Kafa, karın ve göğüs kafesi ve kol bacaklarda yaralanmalar, Kronik ağrı yakınması </a:t>
            </a:r>
          </a:p>
          <a:p>
            <a:r>
              <a:rPr lang="tr-TR" dirty="0" smtClean="0"/>
              <a:t>Vücudun muhtelif bölümlerinde çürük ve ezikler, sert cisimlerin oluşturduğu izler </a:t>
            </a:r>
          </a:p>
          <a:p>
            <a:r>
              <a:rPr lang="tr-TR" dirty="0" smtClean="0"/>
              <a:t>Vücutta kırıklar, yırtık ve kesikler Fiziksel işlevsellikte azalma </a:t>
            </a:r>
          </a:p>
          <a:p>
            <a:r>
              <a:rPr lang="tr-TR" dirty="0" smtClean="0"/>
              <a:t>Göz içi yaralanmaları ,Kas eklem ağrıları Sindirim sistemi bozuklukları Solunum sistemi ile ilgili </a:t>
            </a:r>
            <a:r>
              <a:rPr lang="tr-TR" dirty="0" smtClean="0"/>
              <a:t>sorunlar, Yeti </a:t>
            </a:r>
            <a:r>
              <a:rPr lang="tr-TR" dirty="0" smtClean="0"/>
              <a:t>kayıpları (görme, işitme, </a:t>
            </a:r>
            <a:r>
              <a:rPr lang="tr-TR" dirty="0" err="1" smtClean="0"/>
              <a:t>kognitif</a:t>
            </a:r>
            <a:r>
              <a:rPr lang="tr-TR" dirty="0" smtClean="0"/>
              <a:t> kayıplar)</a:t>
            </a:r>
            <a:endParaRPr lang="tr-TR" dirty="0"/>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500776"/>
          </a:xfrm>
        </p:spPr>
        <p:txBody>
          <a:bodyPr>
            <a:normAutofit fontScale="90000"/>
          </a:bodyPr>
          <a:lstStyle/>
          <a:p>
            <a:pPr algn="ctr"/>
            <a:r>
              <a:rPr lang="tr-TR" b="1" dirty="0" smtClean="0"/>
              <a:t>ŞİDDETİN KADININ RUHSAL SAĞLIĞI ÜZERİNDEKİ ETKİLERİ </a:t>
            </a:r>
            <a:endParaRPr lang="tr-TR" b="1" dirty="0"/>
          </a:p>
        </p:txBody>
      </p:sp>
      <p:sp>
        <p:nvSpPr>
          <p:cNvPr id="3" name="2 İçerik Yer Tutucusu"/>
          <p:cNvSpPr>
            <a:spLocks noGrp="1"/>
          </p:cNvSpPr>
          <p:nvPr>
            <p:ph idx="1"/>
          </p:nvPr>
        </p:nvSpPr>
        <p:spPr>
          <a:xfrm>
            <a:off x="457200" y="2636912"/>
            <a:ext cx="8229600" cy="3687688"/>
          </a:xfrm>
        </p:spPr>
        <p:txBody>
          <a:bodyPr>
            <a:noAutofit/>
          </a:bodyPr>
          <a:lstStyle/>
          <a:p>
            <a:r>
              <a:rPr lang="tr-TR" sz="3200" dirty="0" smtClean="0"/>
              <a:t>Utanma , Suçluluk duygusu,  Yalnızlık  duygusu, Başarısızlık Hissi, Yetersizlik Hissi, Yeme Bozuklukları, Düşük Özgüven, Harekette Bulunmada Yetersizlik, Madde Bağımlılığı, Değersizlik Hissi, İstismarı önemsememe vb. </a:t>
            </a:r>
            <a:endParaRPr lang="tr-TR" sz="3200" dirty="0"/>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356760"/>
          </a:xfrm>
        </p:spPr>
        <p:txBody>
          <a:bodyPr>
            <a:normAutofit fontScale="90000"/>
          </a:bodyPr>
          <a:lstStyle/>
          <a:p>
            <a:pPr algn="ctr"/>
            <a:r>
              <a:rPr lang="tr-TR" b="1" dirty="0" smtClean="0"/>
              <a:t>AİLE İÇİ ŞİDDETİN ÇOCUKLAR ÜZERİNDEKİ ETKİLERİ</a:t>
            </a:r>
            <a:endParaRPr lang="tr-TR" b="1" dirty="0"/>
          </a:p>
        </p:txBody>
      </p:sp>
      <p:sp>
        <p:nvSpPr>
          <p:cNvPr id="3" name="2 İçerik Yer Tutucusu"/>
          <p:cNvSpPr>
            <a:spLocks noGrp="1"/>
          </p:cNvSpPr>
          <p:nvPr>
            <p:ph idx="1"/>
          </p:nvPr>
        </p:nvSpPr>
        <p:spPr>
          <a:xfrm>
            <a:off x="1907704" y="2276872"/>
            <a:ext cx="6779096" cy="4047728"/>
          </a:xfrm>
        </p:spPr>
        <p:txBody>
          <a:bodyPr>
            <a:normAutofit fontScale="92500" lnSpcReduction="10000"/>
          </a:bodyPr>
          <a:lstStyle/>
          <a:p>
            <a:r>
              <a:rPr lang="tr-TR" dirty="0" smtClean="0"/>
              <a:t>Düşük benlik saygısı, </a:t>
            </a:r>
          </a:p>
          <a:p>
            <a:r>
              <a:rPr lang="tr-TR" dirty="0" smtClean="0"/>
              <a:t>kendine güvensizlik </a:t>
            </a:r>
          </a:p>
          <a:p>
            <a:r>
              <a:rPr lang="tr-TR" dirty="0" smtClean="0"/>
              <a:t>Aşırı pasiflik yada </a:t>
            </a:r>
            <a:r>
              <a:rPr lang="tr-TR" dirty="0" err="1" smtClean="0"/>
              <a:t>hiperaktivite</a:t>
            </a:r>
            <a:r>
              <a:rPr lang="tr-TR" dirty="0" smtClean="0"/>
              <a:t> </a:t>
            </a:r>
          </a:p>
          <a:p>
            <a:r>
              <a:rPr lang="tr-TR" dirty="0" smtClean="0"/>
              <a:t>İletişim sorunları </a:t>
            </a:r>
          </a:p>
          <a:p>
            <a:r>
              <a:rPr lang="tr-TR" dirty="0" smtClean="0"/>
              <a:t>Uyum sorunları </a:t>
            </a:r>
          </a:p>
          <a:p>
            <a:r>
              <a:rPr lang="tr-TR" dirty="0" smtClean="0"/>
              <a:t>Düşük akademik başarı </a:t>
            </a:r>
          </a:p>
          <a:p>
            <a:r>
              <a:rPr lang="tr-TR" dirty="0" smtClean="0"/>
              <a:t>Anti-sosyal özellikler </a:t>
            </a:r>
          </a:p>
          <a:p>
            <a:r>
              <a:rPr lang="tr-TR" dirty="0" smtClean="0"/>
              <a:t>Kişilik bozuklukları </a:t>
            </a:r>
          </a:p>
          <a:p>
            <a:r>
              <a:rPr lang="tr-TR" dirty="0" smtClean="0"/>
              <a:t>Suça yönelme </a:t>
            </a:r>
          </a:p>
          <a:p>
            <a:r>
              <a:rPr lang="tr-TR" dirty="0" smtClean="0"/>
              <a:t>İntihar eğilim</a:t>
            </a:r>
            <a:endParaRPr lang="tr-TR" dirty="0"/>
          </a:p>
        </p:txBody>
      </p:sp>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284752"/>
          </a:xfrm>
        </p:spPr>
        <p:txBody>
          <a:bodyPr>
            <a:normAutofit fontScale="90000"/>
          </a:bodyPr>
          <a:lstStyle/>
          <a:p>
            <a:pPr algn="ctr"/>
            <a:r>
              <a:rPr lang="tr-TR" b="1" dirty="0" smtClean="0"/>
              <a:t>ÇOCUKLARIN AİLE İÇİ ŞİDDETTEN ÖĞRENDİKLERİ</a:t>
            </a:r>
            <a:endParaRPr lang="tr-TR" b="1" dirty="0"/>
          </a:p>
        </p:txBody>
      </p:sp>
      <p:sp>
        <p:nvSpPr>
          <p:cNvPr id="12" name="11 İçerik Yer Tutucusu"/>
          <p:cNvSpPr>
            <a:spLocks noGrp="1"/>
          </p:cNvSpPr>
          <p:nvPr>
            <p:ph idx="1"/>
          </p:nvPr>
        </p:nvSpPr>
        <p:spPr>
          <a:xfrm>
            <a:off x="4788024" y="1988840"/>
            <a:ext cx="3754760" cy="2088232"/>
          </a:xfrm>
          <a:prstGeom prst="cloudCallou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tr-TR" dirty="0" smtClean="0">
                <a:solidFill>
                  <a:schemeClr val="tx1"/>
                </a:solidFill>
              </a:rPr>
              <a:t>Şiddet aile ilişkilerinin bir parçasıdır.</a:t>
            </a:r>
            <a:endParaRPr lang="tr-TR" dirty="0">
              <a:solidFill>
                <a:schemeClr val="tx1"/>
              </a:solidFill>
            </a:endParaRPr>
          </a:p>
        </p:txBody>
      </p:sp>
      <p:sp>
        <p:nvSpPr>
          <p:cNvPr id="4" name="3 Bulut Belirtme Çizgisi"/>
          <p:cNvSpPr/>
          <p:nvPr/>
        </p:nvSpPr>
        <p:spPr>
          <a:xfrm>
            <a:off x="251520" y="2060848"/>
            <a:ext cx="3960440" cy="2016224"/>
          </a:xfrm>
          <a:prstGeom prst="cloudCallout">
            <a:avLst/>
          </a:prstGeom>
          <a:solidFill>
            <a:schemeClr val="accent1">
              <a:alpha val="1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smtClean="0">
                <a:solidFill>
                  <a:schemeClr val="tx1"/>
                </a:solidFill>
              </a:rPr>
              <a:t>Şiddet çatışmaları çözmek için kullanılan uygun bir yöntemdir</a:t>
            </a:r>
            <a:r>
              <a:rPr lang="tr-TR" sz="2000" dirty="0" smtClean="0">
                <a:solidFill>
                  <a:schemeClr val="tx1"/>
                </a:solidFill>
              </a:rPr>
              <a:t>.</a:t>
            </a:r>
            <a:endParaRPr lang="tr-TR" sz="2000" dirty="0">
              <a:solidFill>
                <a:schemeClr val="tx1"/>
              </a:solidFill>
            </a:endParaRPr>
          </a:p>
        </p:txBody>
      </p:sp>
      <p:sp>
        <p:nvSpPr>
          <p:cNvPr id="7" name="6 Bulut Belirtme Çizgisi"/>
          <p:cNvSpPr/>
          <p:nvPr/>
        </p:nvSpPr>
        <p:spPr>
          <a:xfrm>
            <a:off x="395536" y="4293096"/>
            <a:ext cx="3960440" cy="2232248"/>
          </a:xfrm>
          <a:prstGeom prst="cloudCallou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smtClean="0">
                <a:solidFill>
                  <a:schemeClr val="tx1"/>
                </a:solidFill>
              </a:rPr>
              <a:t>Şiddet uygulayan aile üyesine genellikle bir ceza verilmez.</a:t>
            </a:r>
            <a:endParaRPr lang="tr-TR" sz="2400" dirty="0">
              <a:solidFill>
                <a:schemeClr val="tx1"/>
              </a:solidFill>
            </a:endParaRPr>
          </a:p>
        </p:txBody>
      </p:sp>
      <p:sp>
        <p:nvSpPr>
          <p:cNvPr id="8" name="7 Bulut Belirtme Çizgisi"/>
          <p:cNvSpPr/>
          <p:nvPr/>
        </p:nvSpPr>
        <p:spPr>
          <a:xfrm>
            <a:off x="4427984" y="4293096"/>
            <a:ext cx="4320480" cy="2232248"/>
          </a:xfrm>
          <a:prstGeom prst="cloudCallou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smtClean="0">
                <a:solidFill>
                  <a:schemeClr val="tx1"/>
                </a:solidFill>
              </a:rPr>
              <a:t>Şiddet diğer insanları kontrol etmek için kullanılacak bir yoldur.</a:t>
            </a:r>
            <a:endParaRPr lang="tr-TR" sz="2400" dirty="0">
              <a:solidFill>
                <a:schemeClr val="tx1"/>
              </a:solidFill>
            </a:endParaRPr>
          </a:p>
        </p:txBody>
      </p:sp>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40768"/>
            <a:ext cx="8229600" cy="4983832"/>
          </a:xfrm>
        </p:spPr>
        <p:txBody>
          <a:bodyPr>
            <a:normAutofit/>
          </a:bodyPr>
          <a:lstStyle/>
          <a:p>
            <a:r>
              <a:rPr lang="tr-TR" sz="3600" dirty="0" smtClean="0"/>
              <a:t>Kadına şiddet en çok eşler ve eski eşler tarafından uygulanıyor. Kadının tanımadığı kişiler tarafından şiddet görme oranı %1’in altındadır. </a:t>
            </a:r>
          </a:p>
          <a:p>
            <a:r>
              <a:rPr lang="tr-TR" sz="3600" dirty="0" smtClean="0"/>
              <a:t>Yapılan araştırmalar göstermektedir ki tüm dünya genelinde her 3 kadından biri en az 1 kez şiddete maruz kalmıştır.</a:t>
            </a:r>
            <a:endParaRPr lang="tr-TR" sz="3600" dirty="0"/>
          </a:p>
        </p:txBody>
      </p:sp>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a:bodyPr>
          <a:lstStyle/>
          <a:p>
            <a:endParaRPr lang="tr-TR" dirty="0" smtClean="0"/>
          </a:p>
          <a:p>
            <a:r>
              <a:rPr lang="tr-TR" sz="3600" dirty="0" smtClean="0"/>
              <a:t>Dünyada her yıl 1,4 milyon insanın şiddet nedeniyle hayatını kaybettiği tahmin edilmektedir. </a:t>
            </a:r>
          </a:p>
          <a:p>
            <a:pPr>
              <a:buNone/>
            </a:pPr>
            <a:endParaRPr lang="tr-TR" sz="3600" dirty="0" smtClean="0"/>
          </a:p>
          <a:p>
            <a:r>
              <a:rPr lang="tr-TR" sz="3600" dirty="0" smtClean="0"/>
              <a:t>Şiddet Mağdurlarının Kurumsal Mekanizma-</a:t>
            </a:r>
            <a:r>
              <a:rPr lang="tr-TR" sz="3600" dirty="0" err="1" smtClean="0"/>
              <a:t>lara</a:t>
            </a:r>
            <a:r>
              <a:rPr lang="tr-TR" sz="3600" dirty="0" smtClean="0"/>
              <a:t> Başvuru Oranı Avrupa ülkelerinde %14 , Türkiye’de %11 dünya genelinde ise % 10 oranındadır. </a:t>
            </a:r>
          </a:p>
          <a:p>
            <a:endParaRPr lang="tr-TR" dirty="0"/>
          </a:p>
        </p:txBody>
      </p:sp>
    </p:spTree>
  </p:cSld>
  <p:clrMapOvr>
    <a:masterClrMapping/>
  </p:clrMapOvr>
  <p:transition spd="slow">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908720"/>
            <a:ext cx="8229600" cy="5184576"/>
          </a:xfrm>
        </p:spPr>
        <p:txBody>
          <a:bodyPr>
            <a:normAutofit lnSpcReduction="10000"/>
          </a:bodyPr>
          <a:lstStyle/>
          <a:p>
            <a:pPr>
              <a:lnSpc>
                <a:spcPct val="110000"/>
              </a:lnSpc>
            </a:pPr>
            <a:r>
              <a:rPr lang="tr-TR" sz="3600" dirty="0" smtClean="0"/>
              <a:t>Şiddet mağdurlarının çok büyük bir kısmı fiziksel şiddetten önce  psikolojik ve duygusal şiddetle sindirilmiş kişilerdir. Bu nedenle yaşadıkları şiddet karşısında yardım aramaya ya da şikayette bulunmaya cesaret edemezler. Bununla birlikte pek çok kadın yaşadığı durumun verdiği utanç sebebiyle de şikayetçi  olmakta kaçınır. </a:t>
            </a:r>
          </a:p>
          <a:p>
            <a:endParaRPr lang="tr-TR" dirty="0"/>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328592"/>
          </a:xfrm>
        </p:spPr>
        <p:txBody>
          <a:bodyPr>
            <a:normAutofit/>
          </a:bodyPr>
          <a:lstStyle/>
          <a:p>
            <a:r>
              <a:rPr lang="tr-TR" sz="4000" dirty="0" smtClean="0"/>
              <a:t>Bizler kamu </a:t>
            </a:r>
            <a:r>
              <a:rPr lang="tr-TR" sz="4000" dirty="0" smtClean="0"/>
              <a:t>görevlisiyiz. </a:t>
            </a:r>
            <a:r>
              <a:rPr lang="tr-TR" sz="4000" dirty="0" smtClean="0"/>
              <a:t>Daha özelde eğitimciyiz. Toplumsal problemler tüm vatandaşları ilgilendirir ancak eğitimcilerin bu konudaki görev ve sorumlulukları daha fazladır. Bu yalnızca resmi görev değil vicdani ve mesleki bir görevdir. </a:t>
            </a:r>
            <a:r>
              <a:rPr lang="tr-TR" sz="4000" dirty="0" smtClean="0"/>
              <a:t>                                  </a:t>
            </a:r>
            <a:r>
              <a:rPr lang="tr-TR" sz="3200" dirty="0" smtClean="0">
                <a:solidFill>
                  <a:schemeClr val="bg1"/>
                </a:solidFill>
              </a:rPr>
              <a:t>. </a:t>
            </a:r>
            <a:r>
              <a:rPr lang="tr-TR" sz="3200" dirty="0" smtClean="0"/>
              <a:t>                                              </a:t>
            </a:r>
            <a:endParaRPr lang="tr-TR" sz="3200" dirty="0" smtClean="0"/>
          </a:p>
          <a:p>
            <a:pPr>
              <a:buNone/>
            </a:pPr>
            <a:endParaRPr lang="tr-TR" sz="3200" dirty="0" smtClean="0"/>
          </a:p>
        </p:txBody>
      </p:sp>
    </p:spTree>
  </p:cSld>
  <p:clrMapOvr>
    <a:masterClrMapping/>
  </p:clrMapOvr>
  <p:transition spd="slow">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Autofit/>
          </a:bodyPr>
          <a:lstStyle/>
          <a:p>
            <a:r>
              <a:rPr lang="tr-TR" sz="3200" dirty="0" smtClean="0">
                <a:solidFill>
                  <a:srgbClr val="202124"/>
                </a:solidFill>
                <a:latin typeface="Google Sans"/>
              </a:rPr>
              <a:t>TCK m. 278 uyarınca; “(1) </a:t>
            </a:r>
            <a:r>
              <a:rPr lang="tr-TR" sz="3200" dirty="0" smtClean="0">
                <a:solidFill>
                  <a:srgbClr val="040C28"/>
                </a:solidFill>
                <a:latin typeface="Google Sans"/>
              </a:rPr>
              <a:t>İşlenmekte olan bir suçu yetkili makamlara bildirmeyen kişi, bir yıla kadar hapis cezası ile cezalandırılır</a:t>
            </a:r>
            <a:r>
              <a:rPr lang="tr-TR" sz="3200" dirty="0" smtClean="0">
                <a:solidFill>
                  <a:srgbClr val="202124"/>
                </a:solidFill>
                <a:latin typeface="Google Sans"/>
              </a:rPr>
              <a:t>.</a:t>
            </a:r>
            <a:endParaRPr lang="tr-TR" sz="3200" dirty="0" smtClean="0"/>
          </a:p>
          <a:p>
            <a:r>
              <a:rPr lang="tr-TR" sz="3200" dirty="0" smtClean="0">
                <a:solidFill>
                  <a:srgbClr val="202124"/>
                </a:solidFill>
                <a:latin typeface="Google Sans"/>
              </a:rPr>
              <a:t>(TCK md. 279) Kamu </a:t>
            </a:r>
            <a:r>
              <a:rPr lang="tr-TR" sz="3200" dirty="0" smtClean="0">
                <a:solidFill>
                  <a:srgbClr val="202124"/>
                </a:solidFill>
                <a:latin typeface="Google Sans"/>
              </a:rPr>
              <a:t>adına soruşturma ve kovuşturmayı gerektiren bir suçun işlendiğini göreviyle bağlantılı olarak öğrenip de yetkili makamlara bildirimde bulunmayı ihmal eden veya bu hususta gecikme gösteren kamu görevlisi, altı aydan iki yıla kadar hapis cezası ile cezalandırılır</a:t>
            </a:r>
            <a:r>
              <a:rPr lang="tr-TR" sz="3200" dirty="0" smtClean="0">
                <a:solidFill>
                  <a:srgbClr val="202124"/>
                </a:solidFill>
                <a:latin typeface="Google Sans"/>
              </a:rPr>
              <a:t>.</a:t>
            </a:r>
          </a:p>
        </p:txBody>
      </p:sp>
    </p:spTree>
  </p:cSld>
  <p:clrMapOvr>
    <a:masterClrMapping/>
  </p:clrMapOvr>
  <p:transition spd="slow">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29600" cy="4929411"/>
          </a:xfrm>
        </p:spPr>
        <p:txBody>
          <a:bodyPr/>
          <a:lstStyle/>
          <a:p>
            <a:r>
              <a:rPr lang="tr-TR" sz="3600" dirty="0" smtClean="0"/>
              <a:t>Şiddet mağduru kişi çocuk değil yetişkin de olsa kamu görevlisinin suçu bildirme yükümlülüğü vardır. </a:t>
            </a:r>
          </a:p>
          <a:p>
            <a:r>
              <a:rPr lang="tr-TR" sz="3600" dirty="0" smtClean="0"/>
              <a:t>Anne şiddete uğruyorsa çocuğun da şiddet görme ihtimali yüksektir. </a:t>
            </a:r>
            <a:r>
              <a:rPr lang="tr-TR" sz="3600" dirty="0" smtClean="0"/>
              <a:t>            </a:t>
            </a:r>
            <a:r>
              <a:rPr lang="tr-TR" sz="2800" dirty="0" smtClean="0">
                <a:solidFill>
                  <a:srgbClr val="FF0000"/>
                </a:solidFill>
              </a:rPr>
              <a:t>( </a:t>
            </a:r>
            <a:r>
              <a:rPr lang="tr-TR" sz="2800" dirty="0" smtClean="0">
                <a:solidFill>
                  <a:srgbClr val="FF0000"/>
                </a:solidFill>
              </a:rPr>
              <a:t>Çocuk şiddet görmüyorsa bile bu durumdan psikolojik olarak etkilendiği için bu durum da çocuğa psikolojik açıdan destek olmak gerekir</a:t>
            </a:r>
            <a:r>
              <a:rPr lang="tr-TR" sz="2800" dirty="0" smtClean="0">
                <a:solidFill>
                  <a:srgbClr val="FF0000"/>
                </a:solidFill>
              </a:rPr>
              <a:t>.)</a:t>
            </a:r>
            <a:endParaRPr lang="tr-TR" sz="3600" dirty="0" smtClean="0">
              <a:solidFill>
                <a:srgbClr val="FF0000"/>
              </a:solidFill>
            </a:endParaRPr>
          </a:p>
        </p:txBody>
      </p:sp>
    </p:spTree>
  </p:cSld>
  <p:clrMapOvr>
    <a:masterClrMapping/>
  </p:clrMapOvr>
  <p:transition spd="slow">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548680"/>
            <a:ext cx="8229600" cy="1500776"/>
          </a:xfrm>
        </p:spPr>
        <p:txBody>
          <a:bodyPr>
            <a:noAutofit/>
          </a:bodyPr>
          <a:lstStyle/>
          <a:p>
            <a:pPr algn="ctr"/>
            <a:r>
              <a:rPr lang="tr-TR" sz="4800" b="1" dirty="0" smtClean="0"/>
              <a:t>HANGİ BİRİMLERDEN YARDIM ALABİLİRİM? </a:t>
            </a:r>
            <a:endParaRPr lang="tr-TR" sz="4800" b="1" dirty="0"/>
          </a:p>
        </p:txBody>
      </p:sp>
      <p:sp>
        <p:nvSpPr>
          <p:cNvPr id="3" name="2 İçerik Yer Tutucusu"/>
          <p:cNvSpPr>
            <a:spLocks noGrp="1"/>
          </p:cNvSpPr>
          <p:nvPr>
            <p:ph idx="1"/>
          </p:nvPr>
        </p:nvSpPr>
        <p:spPr>
          <a:xfrm>
            <a:off x="395536" y="2132856"/>
            <a:ext cx="8229600" cy="4533136"/>
          </a:xfrm>
        </p:spPr>
        <p:txBody>
          <a:bodyPr>
            <a:noAutofit/>
          </a:bodyPr>
          <a:lstStyle/>
          <a:p>
            <a:r>
              <a:rPr lang="tr-TR" sz="3000" dirty="0" smtClean="0"/>
              <a:t>Aile ve Sosyal Hizmetler Bakanlığı çağrı merkezlerinden ALO 183 Şiddetle Mücadele Hattı Hattı aracılığı ile aile, kadın, çocuk, engelli, yaşlı, şehit yakınları ile gaziler ve gazi yakınlarına yönelik hizmetlere ilişkin çağrılar değerlendirilerek </a:t>
            </a:r>
            <a:r>
              <a:rPr lang="tr-TR" sz="3000" dirty="0" smtClean="0"/>
              <a:t>ihmal</a:t>
            </a:r>
            <a:r>
              <a:rPr lang="tr-TR" sz="3000" dirty="0" smtClean="0"/>
              <a:t>, istismar ve şiddet vakaları veya töre ve namus cinayetlerinin önlenmesi için tedbir mahiyetindeki ihbarlar da </a:t>
            </a:r>
            <a:r>
              <a:rPr lang="tr-TR" sz="3000" dirty="0" smtClean="0"/>
              <a:t>alınmaktadır.</a:t>
            </a:r>
            <a:endParaRPr lang="tr-TR" sz="3000" dirty="0"/>
          </a:p>
        </p:txBody>
      </p:sp>
    </p:spTree>
  </p:cSld>
  <p:clrMapOvr>
    <a:masterClrMapping/>
  </p:clrMapOvr>
  <p:transition spd="slow">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HANGİ BİRİMLERDEN YARDIM ALABİLİRİM? </a:t>
            </a:r>
            <a:endParaRPr lang="tr-TR" dirty="0"/>
          </a:p>
        </p:txBody>
      </p:sp>
      <p:sp>
        <p:nvSpPr>
          <p:cNvPr id="3" name="2 İçerik Yer Tutucusu"/>
          <p:cNvSpPr>
            <a:spLocks noGrp="1"/>
          </p:cNvSpPr>
          <p:nvPr>
            <p:ph idx="1"/>
          </p:nvPr>
        </p:nvSpPr>
        <p:spPr/>
        <p:txBody>
          <a:bodyPr>
            <a:normAutofit/>
          </a:bodyPr>
          <a:lstStyle/>
          <a:p>
            <a:r>
              <a:rPr lang="tr-TR" dirty="0" smtClean="0"/>
              <a:t>Okul irtibat görevlisi ile iletişime geçilebilir.</a:t>
            </a:r>
          </a:p>
          <a:p>
            <a:r>
              <a:rPr lang="tr-TR" dirty="0" smtClean="0"/>
              <a:t>Emniyet müdürlüklerine başvurulabilir</a:t>
            </a:r>
          </a:p>
          <a:p>
            <a:r>
              <a:rPr lang="tr-TR" dirty="0" smtClean="0"/>
              <a:t>Ya da doğrudan savcılığa suç duyurusunda bulunulabilir. </a:t>
            </a:r>
          </a:p>
          <a:p>
            <a:r>
              <a:rPr lang="tr-TR" dirty="0" smtClean="0"/>
              <a:t>Okullarımızda bir öğretmen, çocuğa yönelik şiddet ya da istismar suçunu tutanak ve dilekçe ile okul müdürüne bildirir. Bu dilekçeden sonra sorumluluk okul müdürüne aittir. </a:t>
            </a:r>
            <a:endParaRPr lang="tr-TR" dirty="0"/>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544616"/>
          </a:xfrm>
        </p:spPr>
        <p:txBody>
          <a:bodyPr>
            <a:normAutofit/>
          </a:bodyPr>
          <a:lstStyle/>
          <a:p>
            <a:pPr>
              <a:buNone/>
            </a:pPr>
            <a:r>
              <a:rPr lang="tr-TR" sz="3200" dirty="0" smtClean="0">
                <a:solidFill>
                  <a:schemeClr val="bg1"/>
                </a:solidFill>
              </a:rPr>
              <a:t> </a:t>
            </a:r>
            <a:r>
              <a:rPr lang="tr-TR" sz="3200" dirty="0" smtClean="0"/>
              <a:t>                                              </a:t>
            </a:r>
            <a:endParaRPr lang="tr-TR" sz="3200" dirty="0" smtClean="0"/>
          </a:p>
          <a:p>
            <a:r>
              <a:rPr lang="tr-TR" sz="4000" dirty="0" smtClean="0"/>
              <a:t>Eğitimci hem rol model olma anlamında hem de her yaştan insanın eğitimine katkı sağlama anlamında ciddi bir sorumluluk altındadır.</a:t>
            </a:r>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normAutofit fontScale="92500"/>
          </a:bodyPr>
          <a:lstStyle/>
          <a:p>
            <a:r>
              <a:rPr lang="tr-TR" sz="3200" dirty="0" smtClean="0"/>
              <a:t>Bununla birlikte hepimiz bu toplumun parçasıyız. Başka birisi için değilse bile kendimizi korumak için toplumsal şiddetin son bulması konusunda sorumluluk almak zorundayız. Çünkü artan şiddet olayları günün birinde sokakta parkta okulda mutlaka bir şekilde bizim ya da yakınlarımızın karşısına çıkacaktır. Çünkü şiddet bulaşıcı bir </a:t>
            </a:r>
            <a:r>
              <a:rPr lang="tr-TR" sz="3200" dirty="0" smtClean="0"/>
              <a:t>davranıştır. Toplumda </a:t>
            </a:r>
            <a:r>
              <a:rPr lang="tr-TR" sz="3200" dirty="0" smtClean="0"/>
              <a:t>artan şiddet olaylarından doğrudan ya da dolaylı olarak etkilenmememiz mümkün değil</a:t>
            </a:r>
            <a:r>
              <a:rPr lang="tr-TR" dirty="0" smtClean="0"/>
              <a:t>. </a:t>
            </a:r>
            <a:endParaRPr lang="tr-TR" dirty="0"/>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a:bodyPr>
          <a:lstStyle/>
          <a:p>
            <a:r>
              <a:rPr lang="tr-TR" sz="3200" dirty="0" smtClean="0"/>
              <a:t>Yapılan çalışmalar şiddeti önlemede ceza yönteminin yetersiz kaldığını göstermektedir. </a:t>
            </a:r>
            <a:r>
              <a:rPr lang="tr-TR" sz="3200" dirty="0" smtClean="0"/>
              <a:t> Şiddeti </a:t>
            </a:r>
            <a:r>
              <a:rPr lang="tr-TR" sz="3200" dirty="0" smtClean="0"/>
              <a:t>önlemede elimizdeki en etkili güç eğitimdir. </a:t>
            </a:r>
          </a:p>
          <a:p>
            <a:r>
              <a:rPr lang="tr-TR" sz="3200" dirty="0" smtClean="0"/>
              <a:t>Şiddet eğilimi ( herhangi bir madde kullanımına ya da travmaya bağlı değilse) çocukluk döneminde kazanılan bir eğilimdir. Bu nedenle toplumsal şiddetin en etkili çözümü de çocukluk dönemindedir. </a:t>
            </a:r>
            <a:endParaRPr lang="tr-TR" sz="3200" dirty="0"/>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271864"/>
          </a:xfrm>
        </p:spPr>
        <p:txBody>
          <a:bodyPr>
            <a:normAutofit/>
          </a:bodyPr>
          <a:lstStyle/>
          <a:p>
            <a:pPr algn="ctr">
              <a:buNone/>
            </a:pPr>
            <a:r>
              <a:rPr lang="tr-TR" sz="3600" b="1" u="sng" dirty="0" smtClean="0"/>
              <a:t>Şiddetle mücadele kapsamında biz eğitimcilerden beklenen </a:t>
            </a:r>
          </a:p>
          <a:p>
            <a:r>
              <a:rPr lang="tr-TR" sz="3200" dirty="0" smtClean="0"/>
              <a:t>1-Şiddetin önlenmesi (okullarda vereceğimiz eğitimler)</a:t>
            </a:r>
          </a:p>
          <a:p>
            <a:r>
              <a:rPr lang="tr-TR" sz="3200" dirty="0" smtClean="0"/>
              <a:t>2- Şiddetin engellenmesi ( Malumunuz olan bir olayı emniyet güçlerine bildirme yükümlülüğü) </a:t>
            </a:r>
          </a:p>
          <a:p>
            <a:r>
              <a:rPr lang="tr-TR" sz="3200" dirty="0" smtClean="0"/>
              <a:t>3- şiddete maruz kalan bireylere destek </a:t>
            </a:r>
            <a:endParaRPr lang="tr-TR" sz="3200" dirty="0"/>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764704"/>
            <a:ext cx="8229600" cy="938368"/>
          </a:xfrm>
        </p:spPr>
        <p:txBody>
          <a:bodyPr>
            <a:normAutofit/>
          </a:bodyPr>
          <a:lstStyle/>
          <a:p>
            <a:pPr algn="ctr"/>
            <a:r>
              <a:rPr lang="tr-TR" b="1" dirty="0" smtClean="0"/>
              <a:t>ŞİDDET NEDİR</a:t>
            </a:r>
            <a:r>
              <a:rPr lang="tr-TR" b="1" dirty="0" smtClean="0"/>
              <a:t>?</a:t>
            </a:r>
            <a:endParaRPr lang="tr-TR" dirty="0"/>
          </a:p>
        </p:txBody>
      </p:sp>
      <p:sp>
        <p:nvSpPr>
          <p:cNvPr id="3" name="2 İçerik Yer Tutucusu"/>
          <p:cNvSpPr>
            <a:spLocks noGrp="1"/>
          </p:cNvSpPr>
          <p:nvPr>
            <p:ph idx="1"/>
          </p:nvPr>
        </p:nvSpPr>
        <p:spPr/>
        <p:txBody>
          <a:bodyPr/>
          <a:lstStyle/>
          <a:p>
            <a:r>
              <a:rPr lang="tr-TR" sz="3200" dirty="0" smtClean="0"/>
              <a:t>Şiddet</a:t>
            </a:r>
            <a:r>
              <a:rPr lang="tr-TR" sz="3200" dirty="0"/>
              <a:t>, bireyin fiziksel, cinsel, psikolojik veya ekonomik yönden zarar görmesiyle ya da acı çekmesiyle sonuçlanan veya sonuçlanması muhtemel hareketleri, buna yönelik tehdit ve baskıyı ya da özgürlüğün keyfi engellenmesini de içeren, fiziksel, cinsel, psikolojik, sözlü veya ekonomik her türlü tutum ve davranıştır</a:t>
            </a:r>
          </a:p>
          <a:p>
            <a:endParaRPr lang="tr-TR" dirty="0"/>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ŞİDDET TÜRLERİ</a:t>
            </a:r>
            <a:endParaRPr lang="tr-TR" b="1" dirty="0"/>
          </a:p>
        </p:txBody>
      </p:sp>
      <p:sp>
        <p:nvSpPr>
          <p:cNvPr id="3" name="2 İçerik Yer Tutucusu"/>
          <p:cNvSpPr>
            <a:spLocks noGrp="1"/>
          </p:cNvSpPr>
          <p:nvPr>
            <p:ph idx="1"/>
          </p:nvPr>
        </p:nvSpPr>
        <p:spPr>
          <a:xfrm>
            <a:off x="1475656" y="2132856"/>
            <a:ext cx="7211144" cy="4191744"/>
          </a:xfrm>
        </p:spPr>
        <p:txBody>
          <a:bodyPr/>
          <a:lstStyle/>
          <a:p>
            <a:r>
              <a:rPr lang="tr-TR" sz="3600" dirty="0" smtClean="0"/>
              <a:t>Fiziksel şiddet</a:t>
            </a:r>
          </a:p>
          <a:p>
            <a:r>
              <a:rPr lang="tr-TR" sz="3600" dirty="0" smtClean="0"/>
              <a:t>Ekonomik şiddet</a:t>
            </a:r>
          </a:p>
          <a:p>
            <a:r>
              <a:rPr lang="tr-TR" sz="3600" dirty="0" smtClean="0"/>
              <a:t>Psikolojik şiddet</a:t>
            </a:r>
          </a:p>
          <a:p>
            <a:r>
              <a:rPr lang="tr-TR" sz="3600" dirty="0" smtClean="0"/>
              <a:t>Cinsel </a:t>
            </a:r>
            <a:r>
              <a:rPr lang="tr-TR" sz="3600" dirty="0" smtClean="0"/>
              <a:t>şiddet</a:t>
            </a:r>
          </a:p>
          <a:p>
            <a:r>
              <a:rPr lang="tr-TR" sz="3600" dirty="0" smtClean="0"/>
              <a:t>Duygusal şiddet</a:t>
            </a:r>
            <a:endParaRPr lang="tr-TR" sz="3600" dirty="0" smtClean="0"/>
          </a:p>
          <a:p>
            <a:endParaRPr lang="tr-TR" dirty="0"/>
          </a:p>
        </p:txBody>
      </p:sp>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29600" cy="4929411"/>
          </a:xfrm>
        </p:spPr>
        <p:txBody>
          <a:bodyPr>
            <a:normAutofit/>
          </a:bodyPr>
          <a:lstStyle/>
          <a:p>
            <a:r>
              <a:rPr lang="tr-TR" sz="3600" b="1" u="sng" dirty="0" smtClean="0"/>
              <a:t>FİZİKSEL ŞİDDET </a:t>
            </a:r>
            <a:r>
              <a:rPr lang="tr-TR" sz="3600" dirty="0" smtClean="0"/>
              <a:t>: Dayak-dövme</a:t>
            </a:r>
            <a:r>
              <a:rPr lang="tr-TR" sz="3600" dirty="0" smtClean="0"/>
              <a:t>; tokat atma, tekmeleme, sarsma, Kadının yeti kaybına uğratılması, aç bırakma, uyutmama, soğukta bırakma, hapsetme, Kadının öldürülmesi (cinayetler, intihara zorlama vb</a:t>
            </a:r>
            <a:r>
              <a:rPr lang="tr-TR" sz="3600" dirty="0" smtClean="0"/>
              <a:t>.)</a:t>
            </a:r>
            <a:endParaRPr lang="tr-TR" sz="3600" dirty="0" smtClean="0"/>
          </a:p>
        </p:txBody>
      </p:sp>
    </p:spTree>
  </p:cSld>
  <p:clrMapOvr>
    <a:masterClrMapping/>
  </p:clrMapOvr>
  <p:transition spd="slow">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525</TotalTime>
  <Words>871</Words>
  <Application>Microsoft Office PowerPoint</Application>
  <PresentationFormat>Ekran Gösterisi (4:3)</PresentationFormat>
  <Paragraphs>66</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Akış</vt:lpstr>
      <vt:lpstr>KADINA YÖNELİK ŞİDDETLE MÜCADELE </vt:lpstr>
      <vt:lpstr>Slayt 2</vt:lpstr>
      <vt:lpstr>Slayt 3</vt:lpstr>
      <vt:lpstr>Slayt 4</vt:lpstr>
      <vt:lpstr>Slayt 5</vt:lpstr>
      <vt:lpstr>Slayt 6</vt:lpstr>
      <vt:lpstr>ŞİDDET NEDİR?</vt:lpstr>
      <vt:lpstr>ŞİDDET TÜRLERİ</vt:lpstr>
      <vt:lpstr>Slayt 9</vt:lpstr>
      <vt:lpstr>Slayt 10</vt:lpstr>
      <vt:lpstr>Slayt 11</vt:lpstr>
      <vt:lpstr>Slayt 12</vt:lpstr>
      <vt:lpstr>ŞİDDETİNKADININ FİZİKSEL SAĞLIĞI ÜZERİNDEKİ ETKİLERİ </vt:lpstr>
      <vt:lpstr>ŞİDDETİN KADININ RUHSAL SAĞLIĞI ÜZERİNDEKİ ETKİLERİ </vt:lpstr>
      <vt:lpstr>AİLE İÇİ ŞİDDETİN ÇOCUKLAR ÜZERİNDEKİ ETKİLERİ</vt:lpstr>
      <vt:lpstr>ÇOCUKLARIN AİLE İÇİ ŞİDDETTEN ÖĞRENDİKLERİ</vt:lpstr>
      <vt:lpstr>Slayt 17</vt:lpstr>
      <vt:lpstr>Slayt 18</vt:lpstr>
      <vt:lpstr>Slayt 19</vt:lpstr>
      <vt:lpstr>Slayt 20</vt:lpstr>
      <vt:lpstr>Slayt 21</vt:lpstr>
      <vt:lpstr>HANGİ BİRİMLERDEN YARDIM ALABİLİRİM? </vt:lpstr>
      <vt:lpstr>HANGİ BİRİMLERDEN YARDIM ALABİLİRİM?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Kadına yönelik şiddet</dc:title>
  <dc:creator>pc</dc:creator>
  <cp:lastModifiedBy>pc</cp:lastModifiedBy>
  <cp:revision>48</cp:revision>
  <dcterms:created xsi:type="dcterms:W3CDTF">2023-07-07T07:04:45Z</dcterms:created>
  <dcterms:modified xsi:type="dcterms:W3CDTF">2023-07-21T08:02:21Z</dcterms:modified>
</cp:coreProperties>
</file>