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278" r:id="rId25"/>
    <p:sldId id="257" r:id="rId26"/>
    <p:sldId id="258" r:id="rId27"/>
  </p:sldIdLst>
  <p:sldSz cx="10079038" cy="7559675"/>
  <p:notesSz cx="6858000" cy="9144000"/>
  <p:defaultTextStyle>
    <a:defPPr>
      <a:defRPr lang="en-US"/>
    </a:defPPr>
    <a:lvl1pPr marL="0" algn="l" defTabSz="989615" rtl="0" eaLnBrk="1" latinLnBrk="0" hangingPunct="1">
      <a:defRPr sz="1948" kern="1200">
        <a:solidFill>
          <a:schemeClr val="tx1"/>
        </a:solidFill>
        <a:latin typeface="+mn-lt"/>
        <a:ea typeface="+mn-ea"/>
        <a:cs typeface="+mn-cs"/>
      </a:defRPr>
    </a:lvl1pPr>
    <a:lvl2pPr marL="494807" algn="l" defTabSz="989615" rtl="0" eaLnBrk="1" latinLnBrk="0" hangingPunct="1">
      <a:defRPr sz="1948" kern="1200">
        <a:solidFill>
          <a:schemeClr val="tx1"/>
        </a:solidFill>
        <a:latin typeface="+mn-lt"/>
        <a:ea typeface="+mn-ea"/>
        <a:cs typeface="+mn-cs"/>
      </a:defRPr>
    </a:lvl2pPr>
    <a:lvl3pPr marL="989615" algn="l" defTabSz="989615" rtl="0" eaLnBrk="1" latinLnBrk="0" hangingPunct="1">
      <a:defRPr sz="1948" kern="1200">
        <a:solidFill>
          <a:schemeClr val="tx1"/>
        </a:solidFill>
        <a:latin typeface="+mn-lt"/>
        <a:ea typeface="+mn-ea"/>
        <a:cs typeface="+mn-cs"/>
      </a:defRPr>
    </a:lvl3pPr>
    <a:lvl4pPr marL="1484423" algn="l" defTabSz="989615" rtl="0" eaLnBrk="1" latinLnBrk="0" hangingPunct="1">
      <a:defRPr sz="1948" kern="1200">
        <a:solidFill>
          <a:schemeClr val="tx1"/>
        </a:solidFill>
        <a:latin typeface="+mn-lt"/>
        <a:ea typeface="+mn-ea"/>
        <a:cs typeface="+mn-cs"/>
      </a:defRPr>
    </a:lvl4pPr>
    <a:lvl5pPr marL="1979229" algn="l" defTabSz="989615" rtl="0" eaLnBrk="1" latinLnBrk="0" hangingPunct="1">
      <a:defRPr sz="1948" kern="1200">
        <a:solidFill>
          <a:schemeClr val="tx1"/>
        </a:solidFill>
        <a:latin typeface="+mn-lt"/>
        <a:ea typeface="+mn-ea"/>
        <a:cs typeface="+mn-cs"/>
      </a:defRPr>
    </a:lvl5pPr>
    <a:lvl6pPr marL="2474036" algn="l" defTabSz="989615" rtl="0" eaLnBrk="1" latinLnBrk="0" hangingPunct="1">
      <a:defRPr sz="1948" kern="1200">
        <a:solidFill>
          <a:schemeClr val="tx1"/>
        </a:solidFill>
        <a:latin typeface="+mn-lt"/>
        <a:ea typeface="+mn-ea"/>
        <a:cs typeface="+mn-cs"/>
      </a:defRPr>
    </a:lvl6pPr>
    <a:lvl7pPr marL="2968844" algn="l" defTabSz="989615" rtl="0" eaLnBrk="1" latinLnBrk="0" hangingPunct="1">
      <a:defRPr sz="1948" kern="1200">
        <a:solidFill>
          <a:schemeClr val="tx1"/>
        </a:solidFill>
        <a:latin typeface="+mn-lt"/>
        <a:ea typeface="+mn-ea"/>
        <a:cs typeface="+mn-cs"/>
      </a:defRPr>
    </a:lvl7pPr>
    <a:lvl8pPr marL="3463652" algn="l" defTabSz="989615" rtl="0" eaLnBrk="1" latinLnBrk="0" hangingPunct="1">
      <a:defRPr sz="1948" kern="1200">
        <a:solidFill>
          <a:schemeClr val="tx1"/>
        </a:solidFill>
        <a:latin typeface="+mn-lt"/>
        <a:ea typeface="+mn-ea"/>
        <a:cs typeface="+mn-cs"/>
      </a:defRPr>
    </a:lvl8pPr>
    <a:lvl9pPr marL="3958459" algn="l" defTabSz="989615" rtl="0" eaLnBrk="1" latinLnBrk="0" hangingPunct="1">
      <a:defRPr sz="19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1">
          <p15:clr>
            <a:srgbClr val="A4A3A4"/>
          </p15:clr>
        </p15:guide>
        <p15:guide id="2" pos="31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19" autoAdjust="0"/>
  </p:normalViewPr>
  <p:slideViewPr>
    <p:cSldViewPr snapToGrid="0">
      <p:cViewPr varScale="1">
        <p:scale>
          <a:sx n="90" d="100"/>
          <a:sy n="90" d="100"/>
        </p:scale>
        <p:origin x="-1950" y="-102"/>
      </p:cViewPr>
      <p:guideLst>
        <p:guide orient="horz" pos="2381"/>
        <p:guide pos="31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1586AB-84FC-4EB6-B9B4-30268E3EE70E}" type="datetimeFigureOut">
              <a:rPr lang="tr-TR" smtClean="0"/>
              <a:t>20.01.2015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42953-6F6C-4576-BA1A-39D52EBDFB5B}" type="slidenum">
              <a:rPr lang="tr-TR" smtClean="0"/>
              <a:t>‹#›</a:t>
            </a:fld>
            <a:endParaRPr lang="tr-TR"/>
          </a:p>
        </p:txBody>
      </p:sp>
    </p:spTree>
    <p:extLst>
      <p:ext uri="{BB962C8B-B14F-4D97-AF65-F5344CB8AC3E}">
        <p14:creationId xmlns:p14="http://schemas.microsoft.com/office/powerpoint/2010/main" val="358126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ilkokul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ulaşabilirsiniz:</a:t>
            </a:r>
          </a:p>
          <a:p>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Yasemin Kahriman (öykü), Zeynep Alp (bilgilendirici metin), Hatice Esra Sarıkaya (etkinlikler), 2014, İstanbul, Yeşilay TBM Alan Kitaplığı Dizisi No: 13.</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a:t>
            </a:fld>
            <a:endParaRPr lang="tr-TR"/>
          </a:p>
        </p:txBody>
      </p:sp>
    </p:spTree>
    <p:extLst>
      <p:ext uri="{BB962C8B-B14F-4D97-AF65-F5344CB8AC3E}">
        <p14:creationId xmlns:p14="http://schemas.microsoft.com/office/powerpoint/2010/main" val="1583225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10</a:t>
            </a:fld>
            <a:endParaRPr lang="tr-TR"/>
          </a:p>
        </p:txBody>
      </p:sp>
    </p:spTree>
    <p:extLst>
      <p:ext uri="{BB962C8B-B14F-4D97-AF65-F5344CB8AC3E}">
        <p14:creationId xmlns:p14="http://schemas.microsoft.com/office/powerpoint/2010/main" val="281608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11</a:t>
            </a:fld>
            <a:endParaRPr lang="tr-TR"/>
          </a:p>
        </p:txBody>
      </p:sp>
    </p:spTree>
    <p:extLst>
      <p:ext uri="{BB962C8B-B14F-4D97-AF65-F5344CB8AC3E}">
        <p14:creationId xmlns:p14="http://schemas.microsoft.com/office/powerpoint/2010/main" val="1106036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20.</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12</a:t>
            </a:fld>
            <a:endParaRPr lang="tr-TR"/>
          </a:p>
        </p:txBody>
      </p:sp>
    </p:spTree>
    <p:extLst>
      <p:ext uri="{BB962C8B-B14F-4D97-AF65-F5344CB8AC3E}">
        <p14:creationId xmlns:p14="http://schemas.microsoft.com/office/powerpoint/2010/main" val="507881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21.</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13</a:t>
            </a:fld>
            <a:endParaRPr lang="tr-TR"/>
          </a:p>
        </p:txBody>
      </p:sp>
    </p:spTree>
    <p:extLst>
      <p:ext uri="{BB962C8B-B14F-4D97-AF65-F5344CB8AC3E}">
        <p14:creationId xmlns:p14="http://schemas.microsoft.com/office/powerpoint/2010/main" val="3329959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14</a:t>
            </a:fld>
            <a:endParaRPr lang="tr-TR"/>
          </a:p>
        </p:txBody>
      </p:sp>
    </p:spTree>
    <p:extLst>
      <p:ext uri="{BB962C8B-B14F-4D97-AF65-F5344CB8AC3E}">
        <p14:creationId xmlns:p14="http://schemas.microsoft.com/office/powerpoint/2010/main" val="4054585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15</a:t>
            </a:fld>
            <a:endParaRPr lang="tr-TR"/>
          </a:p>
        </p:txBody>
      </p:sp>
    </p:spTree>
    <p:extLst>
      <p:ext uri="{BB962C8B-B14F-4D97-AF65-F5344CB8AC3E}">
        <p14:creationId xmlns:p14="http://schemas.microsoft.com/office/powerpoint/2010/main" val="375893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16</a:t>
            </a:fld>
            <a:endParaRPr lang="tr-TR"/>
          </a:p>
        </p:txBody>
      </p:sp>
    </p:spTree>
    <p:extLst>
      <p:ext uri="{BB962C8B-B14F-4D97-AF65-F5344CB8AC3E}">
        <p14:creationId xmlns:p14="http://schemas.microsoft.com/office/powerpoint/2010/main" val="321635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24.</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17</a:t>
            </a:fld>
            <a:endParaRPr lang="tr-TR"/>
          </a:p>
        </p:txBody>
      </p:sp>
    </p:spTree>
    <p:extLst>
      <p:ext uri="{BB962C8B-B14F-4D97-AF65-F5344CB8AC3E}">
        <p14:creationId xmlns:p14="http://schemas.microsoft.com/office/powerpoint/2010/main" val="3071643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24.</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18</a:t>
            </a:fld>
            <a:endParaRPr lang="tr-TR"/>
          </a:p>
        </p:txBody>
      </p:sp>
    </p:spTree>
    <p:extLst>
      <p:ext uri="{BB962C8B-B14F-4D97-AF65-F5344CB8AC3E}">
        <p14:creationId xmlns:p14="http://schemas.microsoft.com/office/powerpoint/2010/main" val="2667724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25.</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19</a:t>
            </a:fld>
            <a:endParaRPr lang="tr-TR"/>
          </a:p>
        </p:txBody>
      </p:sp>
    </p:spTree>
    <p:extLst>
      <p:ext uri="{BB962C8B-B14F-4D97-AF65-F5344CB8AC3E}">
        <p14:creationId xmlns:p14="http://schemas.microsoft.com/office/powerpoint/2010/main" val="293224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12-13.</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2</a:t>
            </a:fld>
            <a:endParaRPr lang="tr-TR"/>
          </a:p>
        </p:txBody>
      </p:sp>
    </p:spTree>
    <p:extLst>
      <p:ext uri="{BB962C8B-B14F-4D97-AF65-F5344CB8AC3E}">
        <p14:creationId xmlns:p14="http://schemas.microsoft.com/office/powerpoint/2010/main" val="3641597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25.</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20</a:t>
            </a:fld>
            <a:endParaRPr lang="tr-TR"/>
          </a:p>
        </p:txBody>
      </p:sp>
    </p:spTree>
    <p:extLst>
      <p:ext uri="{BB962C8B-B14F-4D97-AF65-F5344CB8AC3E}">
        <p14:creationId xmlns:p14="http://schemas.microsoft.com/office/powerpoint/2010/main" val="3048569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21</a:t>
            </a:fld>
            <a:endParaRPr lang="tr-TR"/>
          </a:p>
        </p:txBody>
      </p:sp>
    </p:spTree>
    <p:extLst>
      <p:ext uri="{BB962C8B-B14F-4D97-AF65-F5344CB8AC3E}">
        <p14:creationId xmlns:p14="http://schemas.microsoft.com/office/powerpoint/2010/main" val="4148081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22</a:t>
            </a:fld>
            <a:endParaRPr lang="tr-TR"/>
          </a:p>
        </p:txBody>
      </p:sp>
    </p:spTree>
    <p:extLst>
      <p:ext uri="{BB962C8B-B14F-4D97-AF65-F5344CB8AC3E}">
        <p14:creationId xmlns:p14="http://schemas.microsoft.com/office/powerpoint/2010/main" val="2083818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8-9.</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23</a:t>
            </a:fld>
            <a:endParaRPr lang="tr-TR"/>
          </a:p>
        </p:txBody>
      </p:sp>
    </p:spTree>
    <p:extLst>
      <p:ext uri="{BB962C8B-B14F-4D97-AF65-F5344CB8AC3E}">
        <p14:creationId xmlns:p14="http://schemas.microsoft.com/office/powerpoint/2010/main" val="1516097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4-11.</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24</a:t>
            </a:fld>
            <a:endParaRPr lang="tr-TR"/>
          </a:p>
        </p:txBody>
      </p:sp>
    </p:spTree>
    <p:extLst>
      <p:ext uri="{BB962C8B-B14F-4D97-AF65-F5344CB8AC3E}">
        <p14:creationId xmlns:p14="http://schemas.microsoft.com/office/powerpoint/2010/main" val="1387203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ilkokul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Yasemin Kahriman (öykü), Zeynep Alp (bilgilendirici metin), Hatice Esra Sarıkaya (etkinlikler), 2014, İstanbul, Yeşilay TBM Alan Kitaplığı Dizisi No: 13.</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25</a:t>
            </a:fld>
            <a:endParaRPr lang="tr-TR"/>
          </a:p>
        </p:txBody>
      </p:sp>
    </p:spTree>
    <p:extLst>
      <p:ext uri="{BB962C8B-B14F-4D97-AF65-F5344CB8AC3E}">
        <p14:creationId xmlns:p14="http://schemas.microsoft.com/office/powerpoint/2010/main" val="84051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ilkokul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Yasemin Kahriman (öykü), Zeynep Alp (bilgilendirici metin), Hatice Esra Sarıkaya (etkinlikler), 2014, İstanbul, Yeşilay TBM Alan Kitaplığı Dizisi No: 13.</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26</a:t>
            </a:fld>
            <a:endParaRPr lang="tr-TR"/>
          </a:p>
        </p:txBody>
      </p:sp>
    </p:spTree>
    <p:extLst>
      <p:ext uri="{BB962C8B-B14F-4D97-AF65-F5344CB8AC3E}">
        <p14:creationId xmlns:p14="http://schemas.microsoft.com/office/powerpoint/2010/main" val="208142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12-13.</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3</a:t>
            </a:fld>
            <a:endParaRPr lang="tr-TR"/>
          </a:p>
        </p:txBody>
      </p:sp>
    </p:spTree>
    <p:extLst>
      <p:ext uri="{BB962C8B-B14F-4D97-AF65-F5344CB8AC3E}">
        <p14:creationId xmlns:p14="http://schemas.microsoft.com/office/powerpoint/2010/main" val="171342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14-17.</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4</a:t>
            </a:fld>
            <a:endParaRPr lang="tr-TR"/>
          </a:p>
        </p:txBody>
      </p:sp>
    </p:spTree>
    <p:extLst>
      <p:ext uri="{BB962C8B-B14F-4D97-AF65-F5344CB8AC3E}">
        <p14:creationId xmlns:p14="http://schemas.microsoft.com/office/powerpoint/2010/main" val="283132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14-17.</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5</a:t>
            </a:fld>
            <a:endParaRPr lang="tr-TR"/>
          </a:p>
        </p:txBody>
      </p:sp>
    </p:spTree>
    <p:extLst>
      <p:ext uri="{BB962C8B-B14F-4D97-AF65-F5344CB8AC3E}">
        <p14:creationId xmlns:p14="http://schemas.microsoft.com/office/powerpoint/2010/main" val="281174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14-17.</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6</a:t>
            </a:fld>
            <a:endParaRPr lang="tr-TR"/>
          </a:p>
        </p:txBody>
      </p:sp>
    </p:spTree>
    <p:extLst>
      <p:ext uri="{BB962C8B-B14F-4D97-AF65-F5344CB8AC3E}">
        <p14:creationId xmlns:p14="http://schemas.microsoft.com/office/powerpoint/2010/main" val="427642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14-17.</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7</a:t>
            </a:fld>
            <a:endParaRPr lang="tr-TR"/>
          </a:p>
        </p:txBody>
      </p:sp>
    </p:spTree>
    <p:extLst>
      <p:ext uri="{BB962C8B-B14F-4D97-AF65-F5344CB8AC3E}">
        <p14:creationId xmlns:p14="http://schemas.microsoft.com/office/powerpoint/2010/main" val="185417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14-17.</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8</a:t>
            </a:fld>
            <a:endParaRPr lang="tr-TR"/>
          </a:p>
        </p:txBody>
      </p:sp>
    </p:spTree>
    <p:extLst>
      <p:ext uri="{BB962C8B-B14F-4D97-AF65-F5344CB8AC3E}">
        <p14:creationId xmlns:p14="http://schemas.microsoft.com/office/powerpoint/2010/main" val="244746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Sağlıcakla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9</a:t>
            </a:fld>
            <a:endParaRPr lang="tr-TR"/>
          </a:p>
        </p:txBody>
      </p:sp>
    </p:spTree>
    <p:extLst>
      <p:ext uri="{BB962C8B-B14F-4D97-AF65-F5344CB8AC3E}">
        <p14:creationId xmlns:p14="http://schemas.microsoft.com/office/powerpoint/2010/main" val="64537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928" y="1237197"/>
            <a:ext cx="8567182" cy="2631887"/>
          </a:xfrm>
        </p:spPr>
        <p:txBody>
          <a:bodyPr anchor="b"/>
          <a:lstStyle>
            <a:lvl1pPr algn="ctr">
              <a:defRPr sz="6614"/>
            </a:lvl1pPr>
          </a:lstStyle>
          <a:p>
            <a:r>
              <a:rPr lang="en-US" smtClean="0"/>
              <a:t>Click to edit Master title style</a:t>
            </a:r>
            <a:endParaRPr lang="en-US" dirty="0"/>
          </a:p>
        </p:txBody>
      </p:sp>
      <p:sp>
        <p:nvSpPr>
          <p:cNvPr id="3" name="Subtitle 2"/>
          <p:cNvSpPr>
            <a:spLocks noGrp="1"/>
          </p:cNvSpPr>
          <p:nvPr>
            <p:ph type="subTitle" idx="1"/>
          </p:nvPr>
        </p:nvSpPr>
        <p:spPr>
          <a:xfrm>
            <a:off x="1259880" y="3970580"/>
            <a:ext cx="7559279"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55506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89427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2812" y="402483"/>
            <a:ext cx="2173293" cy="6406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2934" y="402483"/>
            <a:ext cx="6393890" cy="6406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280214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205154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685" y="1884671"/>
            <a:ext cx="8693170" cy="3144614"/>
          </a:xfrm>
        </p:spPr>
        <p:txBody>
          <a:bodyPr anchor="b"/>
          <a:lstStyle>
            <a:lvl1pPr>
              <a:defRPr sz="6614"/>
            </a:lvl1pPr>
          </a:lstStyle>
          <a:p>
            <a:r>
              <a:rPr lang="en-US" smtClean="0"/>
              <a:t>Click to edit Master title style</a:t>
            </a:r>
            <a:endParaRPr lang="en-US" dirty="0"/>
          </a:p>
        </p:txBody>
      </p:sp>
      <p:sp>
        <p:nvSpPr>
          <p:cNvPr id="3" name="Text Placeholder 2"/>
          <p:cNvSpPr>
            <a:spLocks noGrp="1"/>
          </p:cNvSpPr>
          <p:nvPr>
            <p:ph type="body" idx="1"/>
          </p:nvPr>
        </p:nvSpPr>
        <p:spPr>
          <a:xfrm>
            <a:off x="687685" y="5059035"/>
            <a:ext cx="8693170"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85BFDE-C3D4-4EDC-BA5C-05365360CF6F}"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166173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2934" y="2012414"/>
            <a:ext cx="4283591"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2513" y="2012414"/>
            <a:ext cx="4283591"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85BFDE-C3D4-4EDC-BA5C-05365360CF6F}" type="datetimeFigureOut">
              <a:rPr lang="tr-TR" smtClean="0"/>
              <a:t>20.01.2015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09253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247" y="402484"/>
            <a:ext cx="8693170" cy="14611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4248" y="1853171"/>
            <a:ext cx="426390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694248" y="2761381"/>
            <a:ext cx="4263905"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2514" y="1853171"/>
            <a:ext cx="428490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102514" y="2761381"/>
            <a:ext cx="4284904"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85BFDE-C3D4-4EDC-BA5C-05365360CF6F}" type="datetimeFigureOut">
              <a:rPr lang="tr-TR" smtClean="0"/>
              <a:t>20.01.2015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22665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85BFDE-C3D4-4EDC-BA5C-05365360CF6F}" type="datetimeFigureOut">
              <a:rPr lang="tr-TR" smtClean="0"/>
              <a:t>20.01.2015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206667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5BFDE-C3D4-4EDC-BA5C-05365360CF6F}" type="datetimeFigureOut">
              <a:rPr lang="tr-TR" smtClean="0"/>
              <a:t>20.01.2015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16241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247" y="503978"/>
            <a:ext cx="3250752" cy="1763924"/>
          </a:xfrm>
        </p:spPr>
        <p:txBody>
          <a:bodyPr anchor="b"/>
          <a:lstStyle>
            <a:lvl1pPr>
              <a:defRPr sz="3527"/>
            </a:lvl1pPr>
          </a:lstStyle>
          <a:p>
            <a:r>
              <a:rPr lang="en-US" smtClean="0"/>
              <a:t>Click to edit Master title style</a:t>
            </a:r>
            <a:endParaRPr lang="en-US" dirty="0"/>
          </a:p>
        </p:txBody>
      </p:sp>
      <p:sp>
        <p:nvSpPr>
          <p:cNvPr id="3" name="Content Placeholder 2"/>
          <p:cNvSpPr>
            <a:spLocks noGrp="1"/>
          </p:cNvSpPr>
          <p:nvPr>
            <p:ph idx="1"/>
          </p:nvPr>
        </p:nvSpPr>
        <p:spPr>
          <a:xfrm>
            <a:off x="4284904" y="1088455"/>
            <a:ext cx="5102513"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4247" y="2267902"/>
            <a:ext cx="3250752"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5BFDE-C3D4-4EDC-BA5C-05365360CF6F}" type="datetimeFigureOut">
              <a:rPr lang="tr-TR" smtClean="0"/>
              <a:t>20.01.2015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149592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247" y="503978"/>
            <a:ext cx="3250752" cy="1763924"/>
          </a:xfrm>
        </p:spPr>
        <p:txBody>
          <a:bodyPr anchor="b"/>
          <a:lstStyle>
            <a:lvl1pPr>
              <a:defRPr sz="35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84904" y="1088455"/>
            <a:ext cx="5102513"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smtClean="0"/>
              <a:t>Click icon to add picture</a:t>
            </a:r>
            <a:endParaRPr lang="en-US" dirty="0"/>
          </a:p>
        </p:txBody>
      </p:sp>
      <p:sp>
        <p:nvSpPr>
          <p:cNvPr id="4" name="Text Placeholder 3"/>
          <p:cNvSpPr>
            <a:spLocks noGrp="1"/>
          </p:cNvSpPr>
          <p:nvPr>
            <p:ph type="body" sz="half" idx="2"/>
          </p:nvPr>
        </p:nvSpPr>
        <p:spPr>
          <a:xfrm>
            <a:off x="694247" y="2267902"/>
            <a:ext cx="3250752"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5BFDE-C3D4-4EDC-BA5C-05365360CF6F}" type="datetimeFigureOut">
              <a:rPr lang="tr-TR" smtClean="0"/>
              <a:t>20.01.2015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561786-6AAF-4A9A-9FAA-5C36FD25BF5B}" type="slidenum">
              <a:rPr lang="tr-TR" smtClean="0"/>
              <a:t>‹#›</a:t>
            </a:fld>
            <a:endParaRPr lang="tr-TR"/>
          </a:p>
        </p:txBody>
      </p:sp>
    </p:spTree>
    <p:extLst>
      <p:ext uri="{BB962C8B-B14F-4D97-AF65-F5344CB8AC3E}">
        <p14:creationId xmlns:p14="http://schemas.microsoft.com/office/powerpoint/2010/main" val="349547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934" y="402484"/>
            <a:ext cx="8693170" cy="14611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2934" y="2012414"/>
            <a:ext cx="8693170" cy="47965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2934" y="7006700"/>
            <a:ext cx="2267784"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E85BFDE-C3D4-4EDC-BA5C-05365360CF6F}" type="datetimeFigureOut">
              <a:rPr lang="tr-TR" smtClean="0"/>
              <a:t>20.01.2015</a:t>
            </a:fld>
            <a:endParaRPr lang="tr-TR"/>
          </a:p>
        </p:txBody>
      </p:sp>
      <p:sp>
        <p:nvSpPr>
          <p:cNvPr id="5" name="Footer Placeholder 4"/>
          <p:cNvSpPr>
            <a:spLocks noGrp="1"/>
          </p:cNvSpPr>
          <p:nvPr>
            <p:ph type="ftr" sz="quarter" idx="3"/>
          </p:nvPr>
        </p:nvSpPr>
        <p:spPr>
          <a:xfrm>
            <a:off x="3338682" y="7006700"/>
            <a:ext cx="3401675"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118320" y="7006700"/>
            <a:ext cx="2267784"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0561786-6AAF-4A9A-9FAA-5C36FD25BF5B}" type="slidenum">
              <a:rPr lang="tr-TR" smtClean="0"/>
              <a:t>‹#›</a:t>
            </a:fld>
            <a:endParaRPr lang="tr-TR"/>
          </a:p>
        </p:txBody>
      </p:sp>
    </p:spTree>
    <p:extLst>
      <p:ext uri="{BB962C8B-B14F-4D97-AF65-F5344CB8AC3E}">
        <p14:creationId xmlns:p14="http://schemas.microsoft.com/office/powerpoint/2010/main" val="31763690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4" y="0"/>
            <a:ext cx="5400675" cy="7200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186" y="6961944"/>
            <a:ext cx="5400666" cy="597730"/>
          </a:xfrm>
          <a:prstGeom prst="rect">
            <a:avLst/>
          </a:prstGeom>
        </p:spPr>
      </p:pic>
      <p:sp>
        <p:nvSpPr>
          <p:cNvPr id="2" name="TextBox 1"/>
          <p:cNvSpPr txBox="1"/>
          <p:nvPr/>
        </p:nvSpPr>
        <p:spPr>
          <a:xfrm>
            <a:off x="4861156" y="5324169"/>
            <a:ext cx="2587568" cy="392095"/>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tr-TR" dirty="0"/>
              <a:t>Sağlıklı Yaşama Kılavuzu</a:t>
            </a:r>
          </a:p>
        </p:txBody>
      </p:sp>
    </p:spTree>
    <p:extLst>
      <p:ext uri="{BB962C8B-B14F-4D97-AF65-F5344CB8AC3E}">
        <p14:creationId xmlns:p14="http://schemas.microsoft.com/office/powerpoint/2010/main" val="1875712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517" y="15671"/>
            <a:ext cx="5658004" cy="7544004"/>
          </a:xfrm>
          <a:prstGeom prst="rect">
            <a:avLst/>
          </a:prstGeom>
        </p:spPr>
      </p:pic>
      <p:sp>
        <p:nvSpPr>
          <p:cNvPr id="8" name="TextBox 7"/>
          <p:cNvSpPr txBox="1"/>
          <p:nvPr/>
        </p:nvSpPr>
        <p:spPr>
          <a:xfrm>
            <a:off x="3559698" y="315593"/>
            <a:ext cx="3982065" cy="461665"/>
          </a:xfrm>
          <a:prstGeom prst="rect">
            <a:avLst/>
          </a:prstGeom>
          <a:noFill/>
          <a:effectLst/>
        </p:spPr>
        <p:txBody>
          <a:bodyPr wrap="square" rtlCol="0">
            <a:spAutoFit/>
          </a:bodyPr>
          <a:lstStyle/>
          <a:p>
            <a:pPr algn="r"/>
            <a:r>
              <a:rPr lang="tr-TR" sz="2400" b="1" dirty="0"/>
              <a:t>Kişisel Temizlik İçin</a:t>
            </a:r>
          </a:p>
        </p:txBody>
      </p:sp>
      <p:sp>
        <p:nvSpPr>
          <p:cNvPr id="9" name="TextBox 8"/>
          <p:cNvSpPr txBox="1"/>
          <p:nvPr/>
        </p:nvSpPr>
        <p:spPr>
          <a:xfrm>
            <a:off x="5767040" y="777258"/>
            <a:ext cx="1774722" cy="461665"/>
          </a:xfrm>
          <a:prstGeom prst="rect">
            <a:avLst/>
          </a:prstGeom>
          <a:noFill/>
          <a:effectLst/>
        </p:spPr>
        <p:txBody>
          <a:bodyPr wrap="square" rtlCol="0">
            <a:spAutoFit/>
          </a:bodyPr>
          <a:lstStyle/>
          <a:p>
            <a:pPr algn="r"/>
            <a:r>
              <a:rPr lang="tr-TR" sz="2400" b="1" dirty="0">
                <a:solidFill>
                  <a:srgbClr val="FF0000"/>
                </a:solidFill>
              </a:rPr>
              <a:t>Ne Yapmalı,</a:t>
            </a:r>
          </a:p>
        </p:txBody>
      </p:sp>
      <p:sp>
        <p:nvSpPr>
          <p:cNvPr id="10" name="TextBox 9"/>
          <p:cNvSpPr txBox="1"/>
          <p:nvPr/>
        </p:nvSpPr>
        <p:spPr>
          <a:xfrm>
            <a:off x="5486952" y="1278514"/>
            <a:ext cx="2054811" cy="461665"/>
          </a:xfrm>
          <a:prstGeom prst="rect">
            <a:avLst/>
          </a:prstGeom>
          <a:noFill/>
          <a:effectLst/>
        </p:spPr>
        <p:txBody>
          <a:bodyPr wrap="square" rtlCol="0">
            <a:spAutoFit/>
          </a:bodyPr>
          <a:lstStyle/>
          <a:p>
            <a:pPr algn="r"/>
            <a:r>
              <a:rPr lang="tr-TR" sz="2400" b="1" dirty="0">
                <a:solidFill>
                  <a:srgbClr val="FF0000"/>
                </a:solidFill>
              </a:rPr>
              <a:t>Nasıl Yapmalı?</a:t>
            </a:r>
          </a:p>
        </p:txBody>
      </p:sp>
    </p:spTree>
    <p:extLst>
      <p:ext uri="{BB962C8B-B14F-4D97-AF65-F5344CB8AC3E}">
        <p14:creationId xmlns:p14="http://schemas.microsoft.com/office/powerpoint/2010/main" val="2566748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1801"/>
                            </p:stCondLst>
                            <p:childTnLst>
                              <p:par>
                                <p:cTn id="8" presetID="2" presetClass="entr" presetSubtype="8"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2301"/>
                            </p:stCondLst>
                            <p:childTnLst>
                              <p:par>
                                <p:cTn id="13" presetID="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1+#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988" y="923"/>
            <a:ext cx="5669063" cy="7558752"/>
          </a:xfrm>
          <a:prstGeom prst="rect">
            <a:avLst/>
          </a:prstGeom>
        </p:spPr>
      </p:pic>
      <p:sp>
        <p:nvSpPr>
          <p:cNvPr id="8" name="TextBox 7"/>
          <p:cNvSpPr txBox="1"/>
          <p:nvPr/>
        </p:nvSpPr>
        <p:spPr>
          <a:xfrm>
            <a:off x="2168143" y="154421"/>
            <a:ext cx="2501285" cy="1200329"/>
          </a:xfrm>
          <a:prstGeom prst="rect">
            <a:avLst/>
          </a:prstGeom>
          <a:noFill/>
          <a:effectLst/>
        </p:spPr>
        <p:txBody>
          <a:bodyPr wrap="square" rtlCol="0">
            <a:spAutoFit/>
          </a:bodyPr>
          <a:lstStyle/>
          <a:p>
            <a:pPr algn="r"/>
            <a:r>
              <a:rPr lang="tr-TR" sz="2400" b="1" dirty="0">
                <a:solidFill>
                  <a:srgbClr val="FF0000"/>
                </a:solidFill>
              </a:rPr>
              <a:t>Kişisel Temizlik İçin Yapmamız Gerekenler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172" y="15672"/>
            <a:ext cx="1834528" cy="2417813"/>
          </a:xfrm>
          <a:prstGeom prst="rect">
            <a:avLst/>
          </a:prstGeom>
        </p:spPr>
      </p:pic>
      <p:sp>
        <p:nvSpPr>
          <p:cNvPr id="11" name="Dikdörtgen 4"/>
          <p:cNvSpPr/>
          <p:nvPr/>
        </p:nvSpPr>
        <p:spPr>
          <a:xfrm>
            <a:off x="2447729" y="1452744"/>
            <a:ext cx="4443396" cy="5509200"/>
          </a:xfrm>
          <a:prstGeom prst="rect">
            <a:avLst/>
          </a:prstGeom>
        </p:spPr>
        <p:txBody>
          <a:bodyPr wrap="square">
            <a:spAutoFit/>
          </a:bodyPr>
          <a:lstStyle/>
          <a:p>
            <a:pPr marL="457200" indent="-457200">
              <a:buFont typeface="Wingdings" panose="05000000000000000000" pitchFamily="2" charset="2"/>
              <a:buChar char="Ø"/>
            </a:pPr>
            <a:r>
              <a:rPr lang="tr-TR" sz="1600" b="1" dirty="0"/>
              <a:t>Elini, yüzünü sık sık yıka!</a:t>
            </a:r>
          </a:p>
          <a:p>
            <a:pPr marL="457200" indent="-457200">
              <a:buFont typeface="Wingdings" panose="05000000000000000000" pitchFamily="2" charset="2"/>
              <a:buChar char="Ø"/>
            </a:pPr>
            <a:r>
              <a:rPr lang="tr-TR" sz="1600" b="1" dirty="0"/>
              <a:t>Saçlarını ve tırnaklarını temiz tut!</a:t>
            </a:r>
          </a:p>
          <a:p>
            <a:pPr marL="457200" indent="-457200">
              <a:buFont typeface="Wingdings" panose="05000000000000000000" pitchFamily="2" charset="2"/>
              <a:buChar char="Ø"/>
            </a:pPr>
            <a:r>
              <a:rPr lang="tr-TR" sz="1600" b="1" dirty="0"/>
              <a:t>Sık sık banyo yap!</a:t>
            </a:r>
          </a:p>
          <a:p>
            <a:pPr marL="457200" indent="-457200">
              <a:buFont typeface="Wingdings" panose="05000000000000000000" pitchFamily="2" charset="2"/>
              <a:buChar char="Ø"/>
            </a:pPr>
            <a:r>
              <a:rPr lang="tr-TR" sz="1600" b="1" dirty="0"/>
              <a:t>İç çamaşırlarını her gün değiştir!</a:t>
            </a:r>
          </a:p>
          <a:p>
            <a:pPr marL="457200" indent="-457200">
              <a:buFont typeface="Wingdings" panose="05000000000000000000" pitchFamily="2" charset="2"/>
              <a:buChar char="Ø"/>
            </a:pPr>
            <a:r>
              <a:rPr lang="tr-TR" sz="1600" b="1" dirty="0"/>
              <a:t>Tuvaletteki ve tuvalet sonrasındaki temizliğe özen göster!</a:t>
            </a:r>
          </a:p>
          <a:p>
            <a:pPr marL="457200" indent="-457200">
              <a:buFont typeface="Wingdings" panose="05000000000000000000" pitchFamily="2" charset="2"/>
              <a:buChar char="Ø"/>
            </a:pPr>
            <a:r>
              <a:rPr lang="tr-TR" sz="1600" b="1" dirty="0"/>
              <a:t>Dişlerini günde iki defa fırçala!</a:t>
            </a:r>
          </a:p>
          <a:p>
            <a:pPr marL="457200" indent="-457200">
              <a:buFont typeface="Wingdings" panose="05000000000000000000" pitchFamily="2" charset="2"/>
              <a:buChar char="Ø"/>
            </a:pPr>
            <a:r>
              <a:rPr lang="tr-TR" sz="1600" b="1" dirty="0"/>
              <a:t>Kulak ve burun temizliğine özen göster!</a:t>
            </a:r>
          </a:p>
          <a:p>
            <a:pPr marL="457200" indent="-457200">
              <a:buFont typeface="Wingdings" panose="05000000000000000000" pitchFamily="2" charset="2"/>
              <a:buChar char="Ø"/>
            </a:pPr>
            <a:r>
              <a:rPr lang="tr-TR" sz="1600" b="1" dirty="0"/>
              <a:t>Yaşadığın alanı temiz tut!</a:t>
            </a:r>
          </a:p>
          <a:p>
            <a:pPr marL="457200" indent="-457200">
              <a:buFont typeface="Wingdings" panose="05000000000000000000" pitchFamily="2" charset="2"/>
              <a:buChar char="Ø"/>
            </a:pPr>
            <a:r>
              <a:rPr lang="tr-TR" sz="1600" b="1" dirty="0"/>
              <a:t>Eşyalarını temiz kullan ve gereken bakımlarını yap!</a:t>
            </a:r>
          </a:p>
          <a:p>
            <a:pPr marL="457200" indent="-457200">
              <a:buFont typeface="Wingdings" panose="05000000000000000000" pitchFamily="2" charset="2"/>
              <a:buChar char="Ø"/>
            </a:pPr>
            <a:r>
              <a:rPr lang="tr-TR" sz="1600" b="1" dirty="0"/>
              <a:t>Tarak, diş fırçası, tırnak makası gibi kişisel bakım eşyalarını kimseyle paylaşma!</a:t>
            </a:r>
          </a:p>
          <a:p>
            <a:pPr marL="457200" indent="-457200">
              <a:buFont typeface="Wingdings" panose="05000000000000000000" pitchFamily="2" charset="2"/>
              <a:buChar char="Ø"/>
            </a:pPr>
            <a:r>
              <a:rPr lang="tr-TR" sz="1600" b="1" dirty="0"/>
              <a:t>Lokanta, büfe gibi yerlerde kullandığın çatal, kaşık, bardak gibi eşyaların temiz olup olmadığını kontrol et!</a:t>
            </a:r>
          </a:p>
          <a:p>
            <a:pPr marL="457200" indent="-457200">
              <a:buFont typeface="Wingdings" panose="05000000000000000000" pitchFamily="2" charset="2"/>
              <a:buChar char="Ø"/>
            </a:pPr>
            <a:r>
              <a:rPr lang="tr-TR" sz="1600" b="1" dirty="0"/>
              <a:t>Bulaşıcı bir hastalığa yakalanmış hastanın havlusunu, bardağını, çatalını, bıçağını kullanma!</a:t>
            </a:r>
          </a:p>
          <a:p>
            <a:pPr marL="457200" indent="-457200">
              <a:buFont typeface="Wingdings" panose="05000000000000000000" pitchFamily="2" charset="2"/>
              <a:buChar char="Ø"/>
            </a:pPr>
            <a:r>
              <a:rPr lang="tr-TR" sz="1600" b="1" dirty="0"/>
              <a:t>Yatağında yemek yeme!</a:t>
            </a:r>
          </a:p>
          <a:p>
            <a:pPr marL="457200" indent="-457200">
              <a:buFont typeface="Wingdings" panose="05000000000000000000" pitchFamily="2" charset="2"/>
              <a:buChar char="Ø"/>
            </a:pPr>
            <a:r>
              <a:rPr lang="tr-TR" sz="1600" b="1" dirty="0"/>
              <a:t>Yemek yediğin yeri temiz bırak!</a:t>
            </a:r>
          </a:p>
          <a:p>
            <a:pPr marL="457200" indent="-457200">
              <a:buFont typeface="Wingdings" panose="05000000000000000000" pitchFamily="2" charset="2"/>
              <a:buChar char="Ø"/>
            </a:pPr>
            <a:r>
              <a:rPr lang="tr-TR" sz="1600" b="1" dirty="0"/>
              <a:t>Yaşadığın mekânı sık sık havalandır!</a:t>
            </a:r>
          </a:p>
        </p:txBody>
      </p:sp>
    </p:spTree>
    <p:extLst>
      <p:ext uri="{BB962C8B-B14F-4D97-AF65-F5344CB8AC3E}">
        <p14:creationId xmlns:p14="http://schemas.microsoft.com/office/powerpoint/2010/main" val="3442695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1+#ppt_w/2"/>
                                          </p:val>
                                        </p:tav>
                                        <p:tav tm="100000">
                                          <p:val>
                                            <p:strVal val="#ppt_x"/>
                                          </p:val>
                                        </p:tav>
                                      </p:tavLst>
                                    </p:anim>
                                    <p:anim calcmode="lin" valueType="num">
                                      <p:cBhvr additive="base">
                                        <p:cTn id="13" dur="2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18" presetClass="entr" presetSubtype="6"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strips(downRight)">
                                      <p:cBhvr>
                                        <p:cTn id="17" dur="2000"/>
                                        <p:tgtEl>
                                          <p:spTgt spid="11">
                                            <p:txEl>
                                              <p:pRg st="0" end="0"/>
                                            </p:txEl>
                                          </p:spTgt>
                                        </p:tgtEl>
                                      </p:cBhvr>
                                    </p:animEffect>
                                  </p:childTnLst>
                                </p:cTn>
                              </p:par>
                            </p:childTnLst>
                          </p:cTn>
                        </p:par>
                        <p:par>
                          <p:cTn id="18" fill="hold">
                            <p:stCondLst>
                              <p:cond delay="2750"/>
                            </p:stCondLst>
                            <p:childTnLst>
                              <p:par>
                                <p:cTn id="19" presetID="18" presetClass="entr" presetSubtype="6" fill="hold" grpId="0" nodeType="after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strips(downRight)">
                                      <p:cBhvr>
                                        <p:cTn id="21" dur="2000"/>
                                        <p:tgtEl>
                                          <p:spTgt spid="11">
                                            <p:txEl>
                                              <p:pRg st="1" end="1"/>
                                            </p:txEl>
                                          </p:spTgt>
                                        </p:tgtEl>
                                      </p:cBhvr>
                                    </p:animEffect>
                                  </p:childTnLst>
                                </p:cTn>
                              </p:par>
                            </p:childTnLst>
                          </p:cTn>
                        </p:par>
                        <p:par>
                          <p:cTn id="22" fill="hold">
                            <p:stCondLst>
                              <p:cond delay="4750"/>
                            </p:stCondLst>
                            <p:childTnLst>
                              <p:par>
                                <p:cTn id="23" presetID="18" presetClass="entr" presetSubtype="6" fill="hold" grpId="0" nodeType="after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strips(downRight)">
                                      <p:cBhvr>
                                        <p:cTn id="25" dur="2000"/>
                                        <p:tgtEl>
                                          <p:spTgt spid="11">
                                            <p:txEl>
                                              <p:pRg st="2" end="2"/>
                                            </p:txEl>
                                          </p:spTgt>
                                        </p:tgtEl>
                                      </p:cBhvr>
                                    </p:animEffect>
                                  </p:childTnLst>
                                </p:cTn>
                              </p:par>
                            </p:childTnLst>
                          </p:cTn>
                        </p:par>
                        <p:par>
                          <p:cTn id="26" fill="hold">
                            <p:stCondLst>
                              <p:cond delay="6750"/>
                            </p:stCondLst>
                            <p:childTnLst>
                              <p:par>
                                <p:cTn id="27" presetID="18" presetClass="entr" presetSubtype="6" fill="hold" grpId="0" nodeType="after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strips(downRight)">
                                      <p:cBhvr>
                                        <p:cTn id="29" dur="2000"/>
                                        <p:tgtEl>
                                          <p:spTgt spid="11">
                                            <p:txEl>
                                              <p:pRg st="3" end="3"/>
                                            </p:txEl>
                                          </p:spTgt>
                                        </p:tgtEl>
                                      </p:cBhvr>
                                    </p:animEffect>
                                  </p:childTnLst>
                                </p:cTn>
                              </p:par>
                            </p:childTnLst>
                          </p:cTn>
                        </p:par>
                        <p:par>
                          <p:cTn id="30" fill="hold">
                            <p:stCondLst>
                              <p:cond delay="8750"/>
                            </p:stCondLst>
                            <p:childTnLst>
                              <p:par>
                                <p:cTn id="31" presetID="18" presetClass="entr" presetSubtype="6" fill="hold" grpId="0" nodeType="after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strips(downRight)">
                                      <p:cBhvr>
                                        <p:cTn id="33" dur="2000"/>
                                        <p:tgtEl>
                                          <p:spTgt spid="11">
                                            <p:txEl>
                                              <p:pRg st="4" end="4"/>
                                            </p:txEl>
                                          </p:spTgt>
                                        </p:tgtEl>
                                      </p:cBhvr>
                                    </p:animEffect>
                                  </p:childTnLst>
                                </p:cTn>
                              </p:par>
                            </p:childTnLst>
                          </p:cTn>
                        </p:par>
                        <p:par>
                          <p:cTn id="34" fill="hold">
                            <p:stCondLst>
                              <p:cond delay="10750"/>
                            </p:stCondLst>
                            <p:childTnLst>
                              <p:par>
                                <p:cTn id="35" presetID="18" presetClass="entr" presetSubtype="6" fill="hold" grpId="0" nodeType="after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strips(downRight)">
                                      <p:cBhvr>
                                        <p:cTn id="37" dur="2000"/>
                                        <p:tgtEl>
                                          <p:spTgt spid="11">
                                            <p:txEl>
                                              <p:pRg st="5" end="5"/>
                                            </p:txEl>
                                          </p:spTgt>
                                        </p:tgtEl>
                                      </p:cBhvr>
                                    </p:animEffect>
                                  </p:childTnLst>
                                </p:cTn>
                              </p:par>
                            </p:childTnLst>
                          </p:cTn>
                        </p:par>
                        <p:par>
                          <p:cTn id="38" fill="hold">
                            <p:stCondLst>
                              <p:cond delay="12750"/>
                            </p:stCondLst>
                            <p:childTnLst>
                              <p:par>
                                <p:cTn id="39" presetID="18" presetClass="entr" presetSubtype="6" fill="hold" grpId="0" nodeType="after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strips(downRight)">
                                      <p:cBhvr>
                                        <p:cTn id="41" dur="2000"/>
                                        <p:tgtEl>
                                          <p:spTgt spid="11">
                                            <p:txEl>
                                              <p:pRg st="6" end="6"/>
                                            </p:txEl>
                                          </p:spTgt>
                                        </p:tgtEl>
                                      </p:cBhvr>
                                    </p:animEffect>
                                  </p:childTnLst>
                                </p:cTn>
                              </p:par>
                            </p:childTnLst>
                          </p:cTn>
                        </p:par>
                        <p:par>
                          <p:cTn id="42" fill="hold">
                            <p:stCondLst>
                              <p:cond delay="14750"/>
                            </p:stCondLst>
                            <p:childTnLst>
                              <p:par>
                                <p:cTn id="43" presetID="18" presetClass="entr" presetSubtype="6" fill="hold" grpId="0" nodeType="afterEffect">
                                  <p:stCondLst>
                                    <p:cond delay="0"/>
                                  </p:stCondLst>
                                  <p:childTnLst>
                                    <p:set>
                                      <p:cBhvr>
                                        <p:cTn id="44" dur="1" fill="hold">
                                          <p:stCondLst>
                                            <p:cond delay="0"/>
                                          </p:stCondLst>
                                        </p:cTn>
                                        <p:tgtEl>
                                          <p:spTgt spid="11">
                                            <p:txEl>
                                              <p:pRg st="7" end="7"/>
                                            </p:txEl>
                                          </p:spTgt>
                                        </p:tgtEl>
                                        <p:attrNameLst>
                                          <p:attrName>style.visibility</p:attrName>
                                        </p:attrNameLst>
                                      </p:cBhvr>
                                      <p:to>
                                        <p:strVal val="visible"/>
                                      </p:to>
                                    </p:set>
                                    <p:animEffect transition="in" filter="strips(downRight)">
                                      <p:cBhvr>
                                        <p:cTn id="45" dur="2000"/>
                                        <p:tgtEl>
                                          <p:spTgt spid="11">
                                            <p:txEl>
                                              <p:pRg st="7" end="7"/>
                                            </p:txEl>
                                          </p:spTgt>
                                        </p:tgtEl>
                                      </p:cBhvr>
                                    </p:animEffect>
                                  </p:childTnLst>
                                </p:cTn>
                              </p:par>
                            </p:childTnLst>
                          </p:cTn>
                        </p:par>
                        <p:par>
                          <p:cTn id="46" fill="hold">
                            <p:stCondLst>
                              <p:cond delay="16750"/>
                            </p:stCondLst>
                            <p:childTnLst>
                              <p:par>
                                <p:cTn id="47" presetID="18" presetClass="entr" presetSubtype="6" fill="hold" grpId="0" nodeType="after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Effect transition="in" filter="strips(downRight)">
                                      <p:cBhvr>
                                        <p:cTn id="49" dur="2000"/>
                                        <p:tgtEl>
                                          <p:spTgt spid="11">
                                            <p:txEl>
                                              <p:pRg st="8" end="8"/>
                                            </p:txEl>
                                          </p:spTgt>
                                        </p:tgtEl>
                                      </p:cBhvr>
                                    </p:animEffect>
                                  </p:childTnLst>
                                </p:cTn>
                              </p:par>
                            </p:childTnLst>
                          </p:cTn>
                        </p:par>
                        <p:par>
                          <p:cTn id="50" fill="hold">
                            <p:stCondLst>
                              <p:cond delay="18750"/>
                            </p:stCondLst>
                            <p:childTnLst>
                              <p:par>
                                <p:cTn id="51" presetID="18" presetClass="entr" presetSubtype="6" fill="hold" grpId="0" nodeType="afterEffect">
                                  <p:stCondLst>
                                    <p:cond delay="0"/>
                                  </p:stCondLst>
                                  <p:childTnLst>
                                    <p:set>
                                      <p:cBhvr>
                                        <p:cTn id="52" dur="1" fill="hold">
                                          <p:stCondLst>
                                            <p:cond delay="0"/>
                                          </p:stCondLst>
                                        </p:cTn>
                                        <p:tgtEl>
                                          <p:spTgt spid="11">
                                            <p:txEl>
                                              <p:pRg st="9" end="9"/>
                                            </p:txEl>
                                          </p:spTgt>
                                        </p:tgtEl>
                                        <p:attrNameLst>
                                          <p:attrName>style.visibility</p:attrName>
                                        </p:attrNameLst>
                                      </p:cBhvr>
                                      <p:to>
                                        <p:strVal val="visible"/>
                                      </p:to>
                                    </p:set>
                                    <p:animEffect transition="in" filter="strips(downRight)">
                                      <p:cBhvr>
                                        <p:cTn id="53" dur="2000"/>
                                        <p:tgtEl>
                                          <p:spTgt spid="11">
                                            <p:txEl>
                                              <p:pRg st="9" end="9"/>
                                            </p:txEl>
                                          </p:spTgt>
                                        </p:tgtEl>
                                      </p:cBhvr>
                                    </p:animEffect>
                                  </p:childTnLst>
                                </p:cTn>
                              </p:par>
                            </p:childTnLst>
                          </p:cTn>
                        </p:par>
                        <p:par>
                          <p:cTn id="54" fill="hold">
                            <p:stCondLst>
                              <p:cond delay="20750"/>
                            </p:stCondLst>
                            <p:childTnLst>
                              <p:par>
                                <p:cTn id="55" presetID="18" presetClass="entr" presetSubtype="6" fill="hold" grpId="0" nodeType="afterEffect">
                                  <p:stCondLst>
                                    <p:cond delay="0"/>
                                  </p:stCondLst>
                                  <p:childTnLst>
                                    <p:set>
                                      <p:cBhvr>
                                        <p:cTn id="56" dur="1" fill="hold">
                                          <p:stCondLst>
                                            <p:cond delay="0"/>
                                          </p:stCondLst>
                                        </p:cTn>
                                        <p:tgtEl>
                                          <p:spTgt spid="11">
                                            <p:txEl>
                                              <p:pRg st="10" end="10"/>
                                            </p:txEl>
                                          </p:spTgt>
                                        </p:tgtEl>
                                        <p:attrNameLst>
                                          <p:attrName>style.visibility</p:attrName>
                                        </p:attrNameLst>
                                      </p:cBhvr>
                                      <p:to>
                                        <p:strVal val="visible"/>
                                      </p:to>
                                    </p:set>
                                    <p:animEffect transition="in" filter="strips(downRight)">
                                      <p:cBhvr>
                                        <p:cTn id="57" dur="2000"/>
                                        <p:tgtEl>
                                          <p:spTgt spid="11">
                                            <p:txEl>
                                              <p:pRg st="10" end="10"/>
                                            </p:txEl>
                                          </p:spTgt>
                                        </p:tgtEl>
                                      </p:cBhvr>
                                    </p:animEffect>
                                  </p:childTnLst>
                                </p:cTn>
                              </p:par>
                            </p:childTnLst>
                          </p:cTn>
                        </p:par>
                        <p:par>
                          <p:cTn id="58" fill="hold">
                            <p:stCondLst>
                              <p:cond delay="22750"/>
                            </p:stCondLst>
                            <p:childTnLst>
                              <p:par>
                                <p:cTn id="59" presetID="18" presetClass="entr" presetSubtype="6" fill="hold" grpId="0" nodeType="afterEffect">
                                  <p:stCondLst>
                                    <p:cond delay="0"/>
                                  </p:stCondLst>
                                  <p:childTnLst>
                                    <p:set>
                                      <p:cBhvr>
                                        <p:cTn id="60" dur="1" fill="hold">
                                          <p:stCondLst>
                                            <p:cond delay="0"/>
                                          </p:stCondLst>
                                        </p:cTn>
                                        <p:tgtEl>
                                          <p:spTgt spid="11">
                                            <p:txEl>
                                              <p:pRg st="11" end="11"/>
                                            </p:txEl>
                                          </p:spTgt>
                                        </p:tgtEl>
                                        <p:attrNameLst>
                                          <p:attrName>style.visibility</p:attrName>
                                        </p:attrNameLst>
                                      </p:cBhvr>
                                      <p:to>
                                        <p:strVal val="visible"/>
                                      </p:to>
                                    </p:set>
                                    <p:animEffect transition="in" filter="strips(downRight)">
                                      <p:cBhvr>
                                        <p:cTn id="61" dur="2000"/>
                                        <p:tgtEl>
                                          <p:spTgt spid="11">
                                            <p:txEl>
                                              <p:pRg st="11" end="11"/>
                                            </p:txEl>
                                          </p:spTgt>
                                        </p:tgtEl>
                                      </p:cBhvr>
                                    </p:animEffect>
                                  </p:childTnLst>
                                </p:cTn>
                              </p:par>
                            </p:childTnLst>
                          </p:cTn>
                        </p:par>
                        <p:par>
                          <p:cTn id="62" fill="hold">
                            <p:stCondLst>
                              <p:cond delay="24750"/>
                            </p:stCondLst>
                            <p:childTnLst>
                              <p:par>
                                <p:cTn id="63" presetID="18" presetClass="entr" presetSubtype="6" fill="hold" grpId="0" nodeType="afterEffect">
                                  <p:stCondLst>
                                    <p:cond delay="0"/>
                                  </p:stCondLst>
                                  <p:childTnLst>
                                    <p:set>
                                      <p:cBhvr>
                                        <p:cTn id="64" dur="1" fill="hold">
                                          <p:stCondLst>
                                            <p:cond delay="0"/>
                                          </p:stCondLst>
                                        </p:cTn>
                                        <p:tgtEl>
                                          <p:spTgt spid="11">
                                            <p:txEl>
                                              <p:pRg st="12" end="12"/>
                                            </p:txEl>
                                          </p:spTgt>
                                        </p:tgtEl>
                                        <p:attrNameLst>
                                          <p:attrName>style.visibility</p:attrName>
                                        </p:attrNameLst>
                                      </p:cBhvr>
                                      <p:to>
                                        <p:strVal val="visible"/>
                                      </p:to>
                                    </p:set>
                                    <p:animEffect transition="in" filter="strips(downRight)">
                                      <p:cBhvr>
                                        <p:cTn id="65" dur="2000"/>
                                        <p:tgtEl>
                                          <p:spTgt spid="11">
                                            <p:txEl>
                                              <p:pRg st="12" end="12"/>
                                            </p:txEl>
                                          </p:spTgt>
                                        </p:tgtEl>
                                      </p:cBhvr>
                                    </p:animEffect>
                                  </p:childTnLst>
                                </p:cTn>
                              </p:par>
                            </p:childTnLst>
                          </p:cTn>
                        </p:par>
                        <p:par>
                          <p:cTn id="66" fill="hold">
                            <p:stCondLst>
                              <p:cond delay="26750"/>
                            </p:stCondLst>
                            <p:childTnLst>
                              <p:par>
                                <p:cTn id="67" presetID="18" presetClass="entr" presetSubtype="6" fill="hold" grpId="0" nodeType="afterEffect">
                                  <p:stCondLst>
                                    <p:cond delay="0"/>
                                  </p:stCondLst>
                                  <p:childTnLst>
                                    <p:set>
                                      <p:cBhvr>
                                        <p:cTn id="68" dur="1" fill="hold">
                                          <p:stCondLst>
                                            <p:cond delay="0"/>
                                          </p:stCondLst>
                                        </p:cTn>
                                        <p:tgtEl>
                                          <p:spTgt spid="11">
                                            <p:txEl>
                                              <p:pRg st="13" end="13"/>
                                            </p:txEl>
                                          </p:spTgt>
                                        </p:tgtEl>
                                        <p:attrNameLst>
                                          <p:attrName>style.visibility</p:attrName>
                                        </p:attrNameLst>
                                      </p:cBhvr>
                                      <p:to>
                                        <p:strVal val="visible"/>
                                      </p:to>
                                    </p:set>
                                    <p:animEffect transition="in" filter="strips(downRight)">
                                      <p:cBhvr>
                                        <p:cTn id="69" dur="2000"/>
                                        <p:tgtEl>
                                          <p:spTgt spid="11">
                                            <p:txEl>
                                              <p:pRg st="13" end="13"/>
                                            </p:txEl>
                                          </p:spTgt>
                                        </p:tgtEl>
                                      </p:cBhvr>
                                    </p:animEffect>
                                  </p:childTnLst>
                                </p:cTn>
                              </p:par>
                            </p:childTnLst>
                          </p:cTn>
                        </p:par>
                        <p:par>
                          <p:cTn id="70" fill="hold">
                            <p:stCondLst>
                              <p:cond delay="28750"/>
                            </p:stCondLst>
                            <p:childTnLst>
                              <p:par>
                                <p:cTn id="71" presetID="18" presetClass="entr" presetSubtype="6" fill="hold" grpId="0" nodeType="afterEffect">
                                  <p:stCondLst>
                                    <p:cond delay="0"/>
                                  </p:stCondLst>
                                  <p:childTnLst>
                                    <p:set>
                                      <p:cBhvr>
                                        <p:cTn id="72" dur="1" fill="hold">
                                          <p:stCondLst>
                                            <p:cond delay="0"/>
                                          </p:stCondLst>
                                        </p:cTn>
                                        <p:tgtEl>
                                          <p:spTgt spid="11">
                                            <p:txEl>
                                              <p:pRg st="14" end="14"/>
                                            </p:txEl>
                                          </p:spTgt>
                                        </p:tgtEl>
                                        <p:attrNameLst>
                                          <p:attrName>style.visibility</p:attrName>
                                        </p:attrNameLst>
                                      </p:cBhvr>
                                      <p:to>
                                        <p:strVal val="visible"/>
                                      </p:to>
                                    </p:set>
                                    <p:animEffect transition="in" filter="strips(downRight)">
                                      <p:cBhvr>
                                        <p:cTn id="73" dur="2000"/>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987" y="924"/>
            <a:ext cx="5669064" cy="7558751"/>
          </a:xfrm>
          <a:prstGeom prst="rect">
            <a:avLst/>
          </a:prstGeom>
        </p:spPr>
      </p:pic>
      <p:sp>
        <p:nvSpPr>
          <p:cNvPr id="8" name="TextBox 7"/>
          <p:cNvSpPr txBox="1"/>
          <p:nvPr/>
        </p:nvSpPr>
        <p:spPr>
          <a:xfrm>
            <a:off x="2168143" y="154421"/>
            <a:ext cx="2501285" cy="830997"/>
          </a:xfrm>
          <a:prstGeom prst="rect">
            <a:avLst/>
          </a:prstGeom>
          <a:noFill/>
          <a:effectLst/>
        </p:spPr>
        <p:txBody>
          <a:bodyPr wrap="square" rtlCol="0">
            <a:spAutoFit/>
          </a:bodyPr>
          <a:lstStyle/>
          <a:p>
            <a:pPr algn="r"/>
            <a:r>
              <a:rPr lang="tr-TR" sz="2400" b="1" dirty="0">
                <a:solidFill>
                  <a:srgbClr val="002060"/>
                </a:solidFill>
              </a:rPr>
              <a:t>Haydi Durma, Hareketlen!</a:t>
            </a:r>
          </a:p>
        </p:txBody>
      </p:sp>
      <p:sp>
        <p:nvSpPr>
          <p:cNvPr id="3" name="Rectangle 2"/>
          <p:cNvSpPr/>
          <p:nvPr/>
        </p:nvSpPr>
        <p:spPr>
          <a:xfrm rot="21238695">
            <a:off x="2525764" y="5038365"/>
            <a:ext cx="2948756" cy="5232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tr-TR" sz="2800" b="1" dirty="0">
                <a:solidFill>
                  <a:schemeClr val="bg1"/>
                </a:solidFill>
              </a:rPr>
              <a:t>Bol bol hareket et!</a:t>
            </a:r>
          </a:p>
        </p:txBody>
      </p:sp>
      <p:sp>
        <p:nvSpPr>
          <p:cNvPr id="9" name="Dikdörtgen 4"/>
          <p:cNvSpPr/>
          <p:nvPr/>
        </p:nvSpPr>
        <p:spPr>
          <a:xfrm rot="152177">
            <a:off x="4154776" y="5684684"/>
            <a:ext cx="3298676" cy="892552"/>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2600" b="1" dirty="0">
                <a:solidFill>
                  <a:schemeClr val="bg1"/>
                </a:solidFill>
              </a:rPr>
              <a:t>Vücudunun sınırlarını </a:t>
            </a:r>
          </a:p>
          <a:p>
            <a:r>
              <a:rPr lang="tr-TR" sz="2600" b="1" dirty="0">
                <a:solidFill>
                  <a:schemeClr val="bg1"/>
                </a:solidFill>
              </a:rPr>
              <a:t>bilip ona göre davran! </a:t>
            </a:r>
          </a:p>
        </p:txBody>
      </p:sp>
      <p:sp>
        <p:nvSpPr>
          <p:cNvPr id="6" name="Rectangle 5"/>
          <p:cNvSpPr/>
          <p:nvPr/>
        </p:nvSpPr>
        <p:spPr>
          <a:xfrm rot="221384">
            <a:off x="2516154" y="1808388"/>
            <a:ext cx="4974964"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2400" b="1" dirty="0">
                <a:solidFill>
                  <a:schemeClr val="bg1"/>
                </a:solidFill>
              </a:rPr>
              <a:t>Spor yaparken uygun kıyafetler giy!</a:t>
            </a:r>
          </a:p>
        </p:txBody>
      </p:sp>
      <p:sp>
        <p:nvSpPr>
          <p:cNvPr id="7" name="Rectangle 6"/>
          <p:cNvSpPr/>
          <p:nvPr/>
        </p:nvSpPr>
        <p:spPr>
          <a:xfrm rot="21043271">
            <a:off x="4676012" y="865503"/>
            <a:ext cx="2698750" cy="707886"/>
          </a:xfrm>
          <a:prstGeom prst="rect">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p>
            <a:r>
              <a:rPr lang="tr-TR" sz="2000" b="1" dirty="0">
                <a:solidFill>
                  <a:schemeClr val="bg1"/>
                </a:solidFill>
              </a:rPr>
              <a:t>Oyun oynarken uygun kıyafetler giy!</a:t>
            </a:r>
          </a:p>
        </p:txBody>
      </p:sp>
      <p:sp>
        <p:nvSpPr>
          <p:cNvPr id="10" name="Rectangle 9"/>
          <p:cNvSpPr/>
          <p:nvPr/>
        </p:nvSpPr>
        <p:spPr>
          <a:xfrm rot="21063218">
            <a:off x="2638054" y="2580023"/>
            <a:ext cx="2863457" cy="830997"/>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2400" b="1" dirty="0">
                <a:solidFill>
                  <a:schemeClr val="bg1"/>
                </a:solidFill>
              </a:rPr>
              <a:t>Yumuşak tabanlı spor ayakkabıları giy!</a:t>
            </a:r>
          </a:p>
        </p:txBody>
      </p:sp>
      <p:sp>
        <p:nvSpPr>
          <p:cNvPr id="12" name="Rectangle 11"/>
          <p:cNvSpPr/>
          <p:nvPr/>
        </p:nvSpPr>
        <p:spPr>
          <a:xfrm rot="405380">
            <a:off x="2484856" y="3678248"/>
            <a:ext cx="2698750" cy="101566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r>
              <a:rPr lang="tr-TR" sz="2000" b="1" dirty="0">
                <a:solidFill>
                  <a:schemeClr val="bg1"/>
                </a:solidFill>
              </a:rPr>
              <a:t>Vücut terini emen pamuklu kıyafet ve eşofmanları tercih et!</a:t>
            </a:r>
          </a:p>
        </p:txBody>
      </p:sp>
      <p:sp>
        <p:nvSpPr>
          <p:cNvPr id="13" name="Rectangle 12"/>
          <p:cNvSpPr/>
          <p:nvPr/>
        </p:nvSpPr>
        <p:spPr>
          <a:xfrm rot="339401">
            <a:off x="5053095" y="4219335"/>
            <a:ext cx="2522233" cy="40011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2000" b="1" dirty="0">
                <a:solidFill>
                  <a:schemeClr val="bg1"/>
                </a:solidFill>
              </a:rPr>
              <a:t>Kendini aşırı zorlama!</a:t>
            </a:r>
          </a:p>
        </p:txBody>
      </p:sp>
      <p:sp>
        <p:nvSpPr>
          <p:cNvPr id="5" name="Rectangle 4"/>
          <p:cNvSpPr/>
          <p:nvPr/>
        </p:nvSpPr>
        <p:spPr>
          <a:xfrm rot="20708360">
            <a:off x="4876873" y="3130894"/>
            <a:ext cx="2698750" cy="33855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r>
              <a:rPr lang="tr-TR" sz="1600" b="1" dirty="0">
                <a:solidFill>
                  <a:schemeClr val="bg1"/>
                </a:solidFill>
              </a:rPr>
              <a:t>Açık havada oyunlar oyna!</a:t>
            </a:r>
          </a:p>
        </p:txBody>
      </p:sp>
    </p:spTree>
    <p:extLst>
      <p:ext uri="{BB962C8B-B14F-4D97-AF65-F5344CB8AC3E}">
        <p14:creationId xmlns:p14="http://schemas.microsoft.com/office/powerpoint/2010/main" val="3878088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par>
                          <p:cTn id="26" fill="hold">
                            <p:stCondLst>
                              <p:cond delay="2500"/>
                            </p:stCondLst>
                            <p:childTnLst>
                              <p:par>
                                <p:cTn id="27" presetID="26"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par>
                          <p:cTn id="43" fill="hold">
                            <p:stCondLst>
                              <p:cond delay="4500"/>
                            </p:stCondLst>
                            <p:childTnLst>
                              <p:par>
                                <p:cTn id="44" presetID="26"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80">
                                          <p:stCondLst>
                                            <p:cond delay="0"/>
                                          </p:stCondLst>
                                        </p:cTn>
                                        <p:tgtEl>
                                          <p:spTgt spid="6"/>
                                        </p:tgtEl>
                                      </p:cBhvr>
                                    </p:animEffect>
                                    <p:anim calcmode="lin" valueType="num">
                                      <p:cBhvr>
                                        <p:cTn id="4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gtEl>
                                      </p:cBhvr>
                                      <p:to x="100000" y="60000"/>
                                    </p:animScale>
                                    <p:animScale>
                                      <p:cBhvr>
                                        <p:cTn id="53" dur="166" decel="50000">
                                          <p:stCondLst>
                                            <p:cond delay="676"/>
                                          </p:stCondLst>
                                        </p:cTn>
                                        <p:tgtEl>
                                          <p:spTgt spid="6"/>
                                        </p:tgtEl>
                                      </p:cBhvr>
                                      <p:to x="100000" y="100000"/>
                                    </p:animScale>
                                    <p:animScale>
                                      <p:cBhvr>
                                        <p:cTn id="54" dur="26">
                                          <p:stCondLst>
                                            <p:cond delay="1312"/>
                                          </p:stCondLst>
                                        </p:cTn>
                                        <p:tgtEl>
                                          <p:spTgt spid="6"/>
                                        </p:tgtEl>
                                      </p:cBhvr>
                                      <p:to x="100000" y="80000"/>
                                    </p:animScale>
                                    <p:animScale>
                                      <p:cBhvr>
                                        <p:cTn id="55" dur="166" decel="50000">
                                          <p:stCondLst>
                                            <p:cond delay="1338"/>
                                          </p:stCondLst>
                                        </p:cTn>
                                        <p:tgtEl>
                                          <p:spTgt spid="6"/>
                                        </p:tgtEl>
                                      </p:cBhvr>
                                      <p:to x="100000" y="100000"/>
                                    </p:animScale>
                                    <p:animScale>
                                      <p:cBhvr>
                                        <p:cTn id="56" dur="26">
                                          <p:stCondLst>
                                            <p:cond delay="1642"/>
                                          </p:stCondLst>
                                        </p:cTn>
                                        <p:tgtEl>
                                          <p:spTgt spid="6"/>
                                        </p:tgtEl>
                                      </p:cBhvr>
                                      <p:to x="100000" y="90000"/>
                                    </p:animScale>
                                    <p:animScale>
                                      <p:cBhvr>
                                        <p:cTn id="57" dur="166" decel="50000">
                                          <p:stCondLst>
                                            <p:cond delay="1668"/>
                                          </p:stCondLst>
                                        </p:cTn>
                                        <p:tgtEl>
                                          <p:spTgt spid="6"/>
                                        </p:tgtEl>
                                      </p:cBhvr>
                                      <p:to x="100000" y="100000"/>
                                    </p:animScale>
                                    <p:animScale>
                                      <p:cBhvr>
                                        <p:cTn id="58" dur="26">
                                          <p:stCondLst>
                                            <p:cond delay="1808"/>
                                          </p:stCondLst>
                                        </p:cTn>
                                        <p:tgtEl>
                                          <p:spTgt spid="6"/>
                                        </p:tgtEl>
                                      </p:cBhvr>
                                      <p:to x="100000" y="95000"/>
                                    </p:animScale>
                                    <p:animScale>
                                      <p:cBhvr>
                                        <p:cTn id="59" dur="166" decel="50000">
                                          <p:stCondLst>
                                            <p:cond delay="1834"/>
                                          </p:stCondLst>
                                        </p:cTn>
                                        <p:tgtEl>
                                          <p:spTgt spid="6"/>
                                        </p:tgtEl>
                                      </p:cBhvr>
                                      <p:to x="100000" y="100000"/>
                                    </p:animScale>
                                  </p:childTnLst>
                                </p:cTn>
                              </p:par>
                            </p:childTnLst>
                          </p:cTn>
                        </p:par>
                        <p:par>
                          <p:cTn id="60" fill="hold">
                            <p:stCondLst>
                              <p:cond delay="6500"/>
                            </p:stCondLst>
                            <p:childTnLst>
                              <p:par>
                                <p:cTn id="61" presetID="26" presetClass="entr" presetSubtype="0"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80">
                                          <p:stCondLst>
                                            <p:cond delay="0"/>
                                          </p:stCondLst>
                                        </p:cTn>
                                        <p:tgtEl>
                                          <p:spTgt spid="5"/>
                                        </p:tgtEl>
                                      </p:cBhvr>
                                    </p:animEffect>
                                    <p:anim calcmode="lin" valueType="num">
                                      <p:cBhvr>
                                        <p:cTn id="6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9" dur="26">
                                          <p:stCondLst>
                                            <p:cond delay="650"/>
                                          </p:stCondLst>
                                        </p:cTn>
                                        <p:tgtEl>
                                          <p:spTgt spid="5"/>
                                        </p:tgtEl>
                                      </p:cBhvr>
                                      <p:to x="100000" y="60000"/>
                                    </p:animScale>
                                    <p:animScale>
                                      <p:cBhvr>
                                        <p:cTn id="70" dur="166" decel="50000">
                                          <p:stCondLst>
                                            <p:cond delay="676"/>
                                          </p:stCondLst>
                                        </p:cTn>
                                        <p:tgtEl>
                                          <p:spTgt spid="5"/>
                                        </p:tgtEl>
                                      </p:cBhvr>
                                      <p:to x="100000" y="100000"/>
                                    </p:animScale>
                                    <p:animScale>
                                      <p:cBhvr>
                                        <p:cTn id="71" dur="26">
                                          <p:stCondLst>
                                            <p:cond delay="1312"/>
                                          </p:stCondLst>
                                        </p:cTn>
                                        <p:tgtEl>
                                          <p:spTgt spid="5"/>
                                        </p:tgtEl>
                                      </p:cBhvr>
                                      <p:to x="100000" y="80000"/>
                                    </p:animScale>
                                    <p:animScale>
                                      <p:cBhvr>
                                        <p:cTn id="72" dur="166" decel="50000">
                                          <p:stCondLst>
                                            <p:cond delay="1338"/>
                                          </p:stCondLst>
                                        </p:cTn>
                                        <p:tgtEl>
                                          <p:spTgt spid="5"/>
                                        </p:tgtEl>
                                      </p:cBhvr>
                                      <p:to x="100000" y="100000"/>
                                    </p:animScale>
                                    <p:animScale>
                                      <p:cBhvr>
                                        <p:cTn id="73" dur="26">
                                          <p:stCondLst>
                                            <p:cond delay="1642"/>
                                          </p:stCondLst>
                                        </p:cTn>
                                        <p:tgtEl>
                                          <p:spTgt spid="5"/>
                                        </p:tgtEl>
                                      </p:cBhvr>
                                      <p:to x="100000" y="90000"/>
                                    </p:animScale>
                                    <p:animScale>
                                      <p:cBhvr>
                                        <p:cTn id="74" dur="166" decel="50000">
                                          <p:stCondLst>
                                            <p:cond delay="1668"/>
                                          </p:stCondLst>
                                        </p:cTn>
                                        <p:tgtEl>
                                          <p:spTgt spid="5"/>
                                        </p:tgtEl>
                                      </p:cBhvr>
                                      <p:to x="100000" y="100000"/>
                                    </p:animScale>
                                    <p:animScale>
                                      <p:cBhvr>
                                        <p:cTn id="75" dur="26">
                                          <p:stCondLst>
                                            <p:cond delay="1808"/>
                                          </p:stCondLst>
                                        </p:cTn>
                                        <p:tgtEl>
                                          <p:spTgt spid="5"/>
                                        </p:tgtEl>
                                      </p:cBhvr>
                                      <p:to x="100000" y="95000"/>
                                    </p:animScale>
                                    <p:animScale>
                                      <p:cBhvr>
                                        <p:cTn id="76" dur="166" decel="50000">
                                          <p:stCondLst>
                                            <p:cond delay="1834"/>
                                          </p:stCondLst>
                                        </p:cTn>
                                        <p:tgtEl>
                                          <p:spTgt spid="5"/>
                                        </p:tgtEl>
                                      </p:cBhvr>
                                      <p:to x="100000" y="100000"/>
                                    </p:animScale>
                                  </p:childTnLst>
                                </p:cTn>
                              </p:par>
                            </p:childTnLst>
                          </p:cTn>
                        </p:par>
                        <p:par>
                          <p:cTn id="77" fill="hold">
                            <p:stCondLst>
                              <p:cond delay="8500"/>
                            </p:stCondLst>
                            <p:childTnLst>
                              <p:par>
                                <p:cTn id="78" presetID="26"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down)">
                                      <p:cBhvr>
                                        <p:cTn id="80" dur="580">
                                          <p:stCondLst>
                                            <p:cond delay="0"/>
                                          </p:stCondLst>
                                        </p:cTn>
                                        <p:tgtEl>
                                          <p:spTgt spid="12"/>
                                        </p:tgtEl>
                                      </p:cBhvr>
                                    </p:animEffect>
                                    <p:anim calcmode="lin" valueType="num">
                                      <p:cBhvr>
                                        <p:cTn id="8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6" dur="26">
                                          <p:stCondLst>
                                            <p:cond delay="650"/>
                                          </p:stCondLst>
                                        </p:cTn>
                                        <p:tgtEl>
                                          <p:spTgt spid="12"/>
                                        </p:tgtEl>
                                      </p:cBhvr>
                                      <p:to x="100000" y="60000"/>
                                    </p:animScale>
                                    <p:animScale>
                                      <p:cBhvr>
                                        <p:cTn id="87" dur="166" decel="50000">
                                          <p:stCondLst>
                                            <p:cond delay="676"/>
                                          </p:stCondLst>
                                        </p:cTn>
                                        <p:tgtEl>
                                          <p:spTgt spid="12"/>
                                        </p:tgtEl>
                                      </p:cBhvr>
                                      <p:to x="100000" y="100000"/>
                                    </p:animScale>
                                    <p:animScale>
                                      <p:cBhvr>
                                        <p:cTn id="88" dur="26">
                                          <p:stCondLst>
                                            <p:cond delay="1312"/>
                                          </p:stCondLst>
                                        </p:cTn>
                                        <p:tgtEl>
                                          <p:spTgt spid="12"/>
                                        </p:tgtEl>
                                      </p:cBhvr>
                                      <p:to x="100000" y="80000"/>
                                    </p:animScale>
                                    <p:animScale>
                                      <p:cBhvr>
                                        <p:cTn id="89" dur="166" decel="50000">
                                          <p:stCondLst>
                                            <p:cond delay="1338"/>
                                          </p:stCondLst>
                                        </p:cTn>
                                        <p:tgtEl>
                                          <p:spTgt spid="12"/>
                                        </p:tgtEl>
                                      </p:cBhvr>
                                      <p:to x="100000" y="100000"/>
                                    </p:animScale>
                                    <p:animScale>
                                      <p:cBhvr>
                                        <p:cTn id="90" dur="26">
                                          <p:stCondLst>
                                            <p:cond delay="1642"/>
                                          </p:stCondLst>
                                        </p:cTn>
                                        <p:tgtEl>
                                          <p:spTgt spid="12"/>
                                        </p:tgtEl>
                                      </p:cBhvr>
                                      <p:to x="100000" y="90000"/>
                                    </p:animScale>
                                    <p:animScale>
                                      <p:cBhvr>
                                        <p:cTn id="91" dur="166" decel="50000">
                                          <p:stCondLst>
                                            <p:cond delay="1668"/>
                                          </p:stCondLst>
                                        </p:cTn>
                                        <p:tgtEl>
                                          <p:spTgt spid="12"/>
                                        </p:tgtEl>
                                      </p:cBhvr>
                                      <p:to x="100000" y="100000"/>
                                    </p:animScale>
                                    <p:animScale>
                                      <p:cBhvr>
                                        <p:cTn id="92" dur="26">
                                          <p:stCondLst>
                                            <p:cond delay="1808"/>
                                          </p:stCondLst>
                                        </p:cTn>
                                        <p:tgtEl>
                                          <p:spTgt spid="12"/>
                                        </p:tgtEl>
                                      </p:cBhvr>
                                      <p:to x="100000" y="95000"/>
                                    </p:animScale>
                                    <p:animScale>
                                      <p:cBhvr>
                                        <p:cTn id="93" dur="166" decel="50000">
                                          <p:stCondLst>
                                            <p:cond delay="1834"/>
                                          </p:stCondLst>
                                        </p:cTn>
                                        <p:tgtEl>
                                          <p:spTgt spid="12"/>
                                        </p:tgtEl>
                                      </p:cBhvr>
                                      <p:to x="100000" y="100000"/>
                                    </p:animScale>
                                  </p:childTnLst>
                                </p:cTn>
                              </p:par>
                            </p:childTnLst>
                          </p:cTn>
                        </p:par>
                        <p:par>
                          <p:cTn id="94" fill="hold">
                            <p:stCondLst>
                              <p:cond delay="10500"/>
                            </p:stCondLst>
                            <p:childTnLst>
                              <p:par>
                                <p:cTn id="95" presetID="26" presetClass="entr" presetSubtype="0"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down)">
                                      <p:cBhvr>
                                        <p:cTn id="97" dur="580">
                                          <p:stCondLst>
                                            <p:cond delay="0"/>
                                          </p:stCondLst>
                                        </p:cTn>
                                        <p:tgtEl>
                                          <p:spTgt spid="13"/>
                                        </p:tgtEl>
                                      </p:cBhvr>
                                    </p:animEffect>
                                    <p:anim calcmode="lin" valueType="num">
                                      <p:cBhvr>
                                        <p:cTn id="9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3" dur="26">
                                          <p:stCondLst>
                                            <p:cond delay="650"/>
                                          </p:stCondLst>
                                        </p:cTn>
                                        <p:tgtEl>
                                          <p:spTgt spid="13"/>
                                        </p:tgtEl>
                                      </p:cBhvr>
                                      <p:to x="100000" y="60000"/>
                                    </p:animScale>
                                    <p:animScale>
                                      <p:cBhvr>
                                        <p:cTn id="104" dur="166" decel="50000">
                                          <p:stCondLst>
                                            <p:cond delay="676"/>
                                          </p:stCondLst>
                                        </p:cTn>
                                        <p:tgtEl>
                                          <p:spTgt spid="13"/>
                                        </p:tgtEl>
                                      </p:cBhvr>
                                      <p:to x="100000" y="100000"/>
                                    </p:animScale>
                                    <p:animScale>
                                      <p:cBhvr>
                                        <p:cTn id="105" dur="26">
                                          <p:stCondLst>
                                            <p:cond delay="1312"/>
                                          </p:stCondLst>
                                        </p:cTn>
                                        <p:tgtEl>
                                          <p:spTgt spid="13"/>
                                        </p:tgtEl>
                                      </p:cBhvr>
                                      <p:to x="100000" y="80000"/>
                                    </p:animScale>
                                    <p:animScale>
                                      <p:cBhvr>
                                        <p:cTn id="106" dur="166" decel="50000">
                                          <p:stCondLst>
                                            <p:cond delay="1338"/>
                                          </p:stCondLst>
                                        </p:cTn>
                                        <p:tgtEl>
                                          <p:spTgt spid="13"/>
                                        </p:tgtEl>
                                      </p:cBhvr>
                                      <p:to x="100000" y="100000"/>
                                    </p:animScale>
                                    <p:animScale>
                                      <p:cBhvr>
                                        <p:cTn id="107" dur="26">
                                          <p:stCondLst>
                                            <p:cond delay="1642"/>
                                          </p:stCondLst>
                                        </p:cTn>
                                        <p:tgtEl>
                                          <p:spTgt spid="13"/>
                                        </p:tgtEl>
                                      </p:cBhvr>
                                      <p:to x="100000" y="90000"/>
                                    </p:animScale>
                                    <p:animScale>
                                      <p:cBhvr>
                                        <p:cTn id="108" dur="166" decel="50000">
                                          <p:stCondLst>
                                            <p:cond delay="1668"/>
                                          </p:stCondLst>
                                        </p:cTn>
                                        <p:tgtEl>
                                          <p:spTgt spid="13"/>
                                        </p:tgtEl>
                                      </p:cBhvr>
                                      <p:to x="100000" y="100000"/>
                                    </p:animScale>
                                    <p:animScale>
                                      <p:cBhvr>
                                        <p:cTn id="109" dur="26">
                                          <p:stCondLst>
                                            <p:cond delay="1808"/>
                                          </p:stCondLst>
                                        </p:cTn>
                                        <p:tgtEl>
                                          <p:spTgt spid="13"/>
                                        </p:tgtEl>
                                      </p:cBhvr>
                                      <p:to x="100000" y="95000"/>
                                    </p:animScale>
                                    <p:animScale>
                                      <p:cBhvr>
                                        <p:cTn id="110" dur="166" decel="50000">
                                          <p:stCondLst>
                                            <p:cond delay="1834"/>
                                          </p:stCondLst>
                                        </p:cTn>
                                        <p:tgtEl>
                                          <p:spTgt spid="13"/>
                                        </p:tgtEl>
                                      </p:cBhvr>
                                      <p:to x="100000" y="100000"/>
                                    </p:animScale>
                                  </p:childTnLst>
                                </p:cTn>
                              </p:par>
                            </p:childTnLst>
                          </p:cTn>
                        </p:par>
                        <p:par>
                          <p:cTn id="111" fill="hold">
                            <p:stCondLst>
                              <p:cond delay="12500"/>
                            </p:stCondLst>
                            <p:childTnLst>
                              <p:par>
                                <p:cTn id="112" presetID="26" presetClass="entr" presetSubtype="0" fill="hold" grpId="0" nodeType="after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wipe(down)">
                                      <p:cBhvr>
                                        <p:cTn id="114" dur="580">
                                          <p:stCondLst>
                                            <p:cond delay="0"/>
                                          </p:stCondLst>
                                        </p:cTn>
                                        <p:tgtEl>
                                          <p:spTgt spid="3"/>
                                        </p:tgtEl>
                                      </p:cBhvr>
                                    </p:animEffect>
                                    <p:anim calcmode="lin" valueType="num">
                                      <p:cBhvr>
                                        <p:cTn id="1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20" dur="26">
                                          <p:stCondLst>
                                            <p:cond delay="650"/>
                                          </p:stCondLst>
                                        </p:cTn>
                                        <p:tgtEl>
                                          <p:spTgt spid="3"/>
                                        </p:tgtEl>
                                      </p:cBhvr>
                                      <p:to x="100000" y="60000"/>
                                    </p:animScale>
                                    <p:animScale>
                                      <p:cBhvr>
                                        <p:cTn id="121" dur="166" decel="50000">
                                          <p:stCondLst>
                                            <p:cond delay="676"/>
                                          </p:stCondLst>
                                        </p:cTn>
                                        <p:tgtEl>
                                          <p:spTgt spid="3"/>
                                        </p:tgtEl>
                                      </p:cBhvr>
                                      <p:to x="100000" y="100000"/>
                                    </p:animScale>
                                    <p:animScale>
                                      <p:cBhvr>
                                        <p:cTn id="122" dur="26">
                                          <p:stCondLst>
                                            <p:cond delay="1312"/>
                                          </p:stCondLst>
                                        </p:cTn>
                                        <p:tgtEl>
                                          <p:spTgt spid="3"/>
                                        </p:tgtEl>
                                      </p:cBhvr>
                                      <p:to x="100000" y="80000"/>
                                    </p:animScale>
                                    <p:animScale>
                                      <p:cBhvr>
                                        <p:cTn id="123" dur="166" decel="50000">
                                          <p:stCondLst>
                                            <p:cond delay="1338"/>
                                          </p:stCondLst>
                                        </p:cTn>
                                        <p:tgtEl>
                                          <p:spTgt spid="3"/>
                                        </p:tgtEl>
                                      </p:cBhvr>
                                      <p:to x="100000" y="100000"/>
                                    </p:animScale>
                                    <p:animScale>
                                      <p:cBhvr>
                                        <p:cTn id="124" dur="26">
                                          <p:stCondLst>
                                            <p:cond delay="1642"/>
                                          </p:stCondLst>
                                        </p:cTn>
                                        <p:tgtEl>
                                          <p:spTgt spid="3"/>
                                        </p:tgtEl>
                                      </p:cBhvr>
                                      <p:to x="100000" y="90000"/>
                                    </p:animScale>
                                    <p:animScale>
                                      <p:cBhvr>
                                        <p:cTn id="125" dur="166" decel="50000">
                                          <p:stCondLst>
                                            <p:cond delay="1668"/>
                                          </p:stCondLst>
                                        </p:cTn>
                                        <p:tgtEl>
                                          <p:spTgt spid="3"/>
                                        </p:tgtEl>
                                      </p:cBhvr>
                                      <p:to x="100000" y="100000"/>
                                    </p:animScale>
                                    <p:animScale>
                                      <p:cBhvr>
                                        <p:cTn id="126" dur="26">
                                          <p:stCondLst>
                                            <p:cond delay="1808"/>
                                          </p:stCondLst>
                                        </p:cTn>
                                        <p:tgtEl>
                                          <p:spTgt spid="3"/>
                                        </p:tgtEl>
                                      </p:cBhvr>
                                      <p:to x="100000" y="95000"/>
                                    </p:animScale>
                                    <p:animScale>
                                      <p:cBhvr>
                                        <p:cTn id="127" dur="166" decel="50000">
                                          <p:stCondLst>
                                            <p:cond delay="1834"/>
                                          </p:stCondLst>
                                        </p:cTn>
                                        <p:tgtEl>
                                          <p:spTgt spid="3"/>
                                        </p:tgtEl>
                                      </p:cBhvr>
                                      <p:to x="100000" y="100000"/>
                                    </p:animScale>
                                  </p:childTnLst>
                                </p:cTn>
                              </p:par>
                            </p:childTnLst>
                          </p:cTn>
                        </p:par>
                        <p:par>
                          <p:cTn id="128" fill="hold">
                            <p:stCondLst>
                              <p:cond delay="14500"/>
                            </p:stCondLst>
                            <p:childTnLst>
                              <p:par>
                                <p:cTn id="129" presetID="26" presetClass="entr" presetSubtype="0" fill="hold" grpId="0" nodeType="afterEffect">
                                  <p:stCondLst>
                                    <p:cond delay="0"/>
                                  </p:stCondLst>
                                  <p:childTnLst>
                                    <p:set>
                                      <p:cBhvr>
                                        <p:cTn id="130" dur="1" fill="hold">
                                          <p:stCondLst>
                                            <p:cond delay="0"/>
                                          </p:stCondLst>
                                        </p:cTn>
                                        <p:tgtEl>
                                          <p:spTgt spid="9"/>
                                        </p:tgtEl>
                                        <p:attrNameLst>
                                          <p:attrName>style.visibility</p:attrName>
                                        </p:attrNameLst>
                                      </p:cBhvr>
                                      <p:to>
                                        <p:strVal val="visible"/>
                                      </p:to>
                                    </p:set>
                                    <p:animEffect transition="in" filter="wipe(down)">
                                      <p:cBhvr>
                                        <p:cTn id="131" dur="580">
                                          <p:stCondLst>
                                            <p:cond delay="0"/>
                                          </p:stCondLst>
                                        </p:cTn>
                                        <p:tgtEl>
                                          <p:spTgt spid="9"/>
                                        </p:tgtEl>
                                      </p:cBhvr>
                                    </p:animEffect>
                                    <p:anim calcmode="lin" valueType="num">
                                      <p:cBhvr>
                                        <p:cTn id="1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7" dur="26">
                                          <p:stCondLst>
                                            <p:cond delay="650"/>
                                          </p:stCondLst>
                                        </p:cTn>
                                        <p:tgtEl>
                                          <p:spTgt spid="9"/>
                                        </p:tgtEl>
                                      </p:cBhvr>
                                      <p:to x="100000" y="60000"/>
                                    </p:animScale>
                                    <p:animScale>
                                      <p:cBhvr>
                                        <p:cTn id="138" dur="166" decel="50000">
                                          <p:stCondLst>
                                            <p:cond delay="676"/>
                                          </p:stCondLst>
                                        </p:cTn>
                                        <p:tgtEl>
                                          <p:spTgt spid="9"/>
                                        </p:tgtEl>
                                      </p:cBhvr>
                                      <p:to x="100000" y="100000"/>
                                    </p:animScale>
                                    <p:animScale>
                                      <p:cBhvr>
                                        <p:cTn id="139" dur="26">
                                          <p:stCondLst>
                                            <p:cond delay="1312"/>
                                          </p:stCondLst>
                                        </p:cTn>
                                        <p:tgtEl>
                                          <p:spTgt spid="9"/>
                                        </p:tgtEl>
                                      </p:cBhvr>
                                      <p:to x="100000" y="80000"/>
                                    </p:animScale>
                                    <p:animScale>
                                      <p:cBhvr>
                                        <p:cTn id="140" dur="166" decel="50000">
                                          <p:stCondLst>
                                            <p:cond delay="1338"/>
                                          </p:stCondLst>
                                        </p:cTn>
                                        <p:tgtEl>
                                          <p:spTgt spid="9"/>
                                        </p:tgtEl>
                                      </p:cBhvr>
                                      <p:to x="100000" y="100000"/>
                                    </p:animScale>
                                    <p:animScale>
                                      <p:cBhvr>
                                        <p:cTn id="141" dur="26">
                                          <p:stCondLst>
                                            <p:cond delay="1642"/>
                                          </p:stCondLst>
                                        </p:cTn>
                                        <p:tgtEl>
                                          <p:spTgt spid="9"/>
                                        </p:tgtEl>
                                      </p:cBhvr>
                                      <p:to x="100000" y="90000"/>
                                    </p:animScale>
                                    <p:animScale>
                                      <p:cBhvr>
                                        <p:cTn id="142" dur="166" decel="50000">
                                          <p:stCondLst>
                                            <p:cond delay="1668"/>
                                          </p:stCondLst>
                                        </p:cTn>
                                        <p:tgtEl>
                                          <p:spTgt spid="9"/>
                                        </p:tgtEl>
                                      </p:cBhvr>
                                      <p:to x="100000" y="100000"/>
                                    </p:animScale>
                                    <p:animScale>
                                      <p:cBhvr>
                                        <p:cTn id="143" dur="26">
                                          <p:stCondLst>
                                            <p:cond delay="1808"/>
                                          </p:stCondLst>
                                        </p:cTn>
                                        <p:tgtEl>
                                          <p:spTgt spid="9"/>
                                        </p:tgtEl>
                                      </p:cBhvr>
                                      <p:to x="100000" y="95000"/>
                                    </p:animScale>
                                    <p:animScale>
                                      <p:cBhvr>
                                        <p:cTn id="14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9" grpId="0" animBg="1"/>
      <p:bldP spid="6" grpId="0" animBg="1"/>
      <p:bldP spid="7" grpId="0" animBg="1"/>
      <p:bldP spid="10" grpId="0" animBg="1"/>
      <p:bldP spid="12" grpId="0" animBg="1"/>
      <p:bldP spid="1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988" y="924"/>
            <a:ext cx="5669062" cy="7558751"/>
          </a:xfrm>
          <a:prstGeom prst="rect">
            <a:avLst/>
          </a:prstGeom>
        </p:spPr>
      </p:pic>
      <p:sp>
        <p:nvSpPr>
          <p:cNvPr id="8" name="TextBox 7"/>
          <p:cNvSpPr txBox="1"/>
          <p:nvPr/>
        </p:nvSpPr>
        <p:spPr>
          <a:xfrm>
            <a:off x="2673725" y="342112"/>
            <a:ext cx="4724155" cy="3416320"/>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tr-TR" sz="1800" b="1" dirty="0">
                <a:solidFill>
                  <a:schemeClr val="bg1"/>
                </a:solidFill>
              </a:rPr>
              <a:t>İnsanların çok az bir kısmının </a:t>
            </a:r>
            <a:r>
              <a:rPr lang="tr-TR" sz="1800" b="1" dirty="0" smtClean="0">
                <a:solidFill>
                  <a:schemeClr val="bg1"/>
                </a:solidFill>
              </a:rPr>
              <a:t>bazı </a:t>
            </a:r>
            <a:r>
              <a:rPr lang="tr-TR" sz="1800" b="1" dirty="0">
                <a:solidFill>
                  <a:schemeClr val="bg1"/>
                </a:solidFill>
              </a:rPr>
              <a:t>bağımlılıkları veya kötü alışkanlıkları vardır. B</a:t>
            </a:r>
            <a:r>
              <a:rPr lang="tr-TR" sz="1800" b="1" dirty="0" smtClean="0">
                <a:solidFill>
                  <a:schemeClr val="bg1"/>
                </a:solidFill>
              </a:rPr>
              <a:t>azı insanlar sigara</a:t>
            </a:r>
            <a:r>
              <a:rPr lang="tr-TR" sz="1800" b="1" dirty="0">
                <a:solidFill>
                  <a:schemeClr val="bg1"/>
                </a:solidFill>
              </a:rPr>
              <a:t>, televizyon, telefon, bilgisayar, tablet, oyun konsolu gibi şeylere bağımlı yahut aşırı düşkün </a:t>
            </a:r>
            <a:r>
              <a:rPr lang="tr-TR" sz="1800" b="1" dirty="0" smtClean="0">
                <a:solidFill>
                  <a:schemeClr val="bg1"/>
                </a:solidFill>
              </a:rPr>
              <a:t>olabilirler. Bunlar </a:t>
            </a:r>
            <a:r>
              <a:rPr lang="tr-TR" sz="1800" b="1" dirty="0">
                <a:solidFill>
                  <a:schemeClr val="bg1"/>
                </a:solidFill>
              </a:rPr>
              <a:t>olmadan mutlu olamayacaklarını zannederler, her an bu madde veya alışkanlıklarıyla beraber olmak isterler. Oysa bağımlılıklar özgürlüklerimizi </a:t>
            </a:r>
            <a:r>
              <a:rPr lang="tr-TR" sz="1800" b="1" dirty="0" smtClean="0">
                <a:solidFill>
                  <a:schemeClr val="bg1"/>
                </a:solidFill>
              </a:rPr>
              <a:t>kısıtlar, </a:t>
            </a:r>
            <a:r>
              <a:rPr lang="tr-TR" sz="1800" b="1" dirty="0">
                <a:solidFill>
                  <a:schemeClr val="bg1"/>
                </a:solidFill>
              </a:rPr>
              <a:t>arkadaşlarımızla ve ailemizle ilişkilerimizi bozar, sağlığımızı tehdit eder, hayatımızı olumsuz etkiler.</a:t>
            </a:r>
          </a:p>
          <a:p>
            <a:r>
              <a:rPr lang="tr-TR" sz="1800" b="1" dirty="0">
                <a:solidFill>
                  <a:schemeClr val="bg1"/>
                </a:solidFill>
              </a:rPr>
              <a:t>O hâlde ne diyoruz?</a:t>
            </a:r>
          </a:p>
        </p:txBody>
      </p:sp>
      <p:sp>
        <p:nvSpPr>
          <p:cNvPr id="14" name="Dikdörtgen 5"/>
          <p:cNvSpPr/>
          <p:nvPr/>
        </p:nvSpPr>
        <p:spPr>
          <a:xfrm>
            <a:off x="2410587" y="4767847"/>
            <a:ext cx="5250429" cy="1446550"/>
          </a:xfrm>
          <a:prstGeom prst="rect">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2200" b="1" dirty="0">
                <a:solidFill>
                  <a:schemeClr val="bg1"/>
                </a:solidFill>
              </a:rPr>
              <a:t>Bağımlılık mı?  O da </a:t>
            </a:r>
            <a:r>
              <a:rPr lang="tr-TR" sz="2200" b="1" dirty="0" smtClean="0">
                <a:solidFill>
                  <a:schemeClr val="bg1"/>
                </a:solidFill>
              </a:rPr>
              <a:t>ne</a:t>
            </a:r>
            <a:r>
              <a:rPr lang="tr-TR" sz="2200" b="1" dirty="0">
                <a:solidFill>
                  <a:schemeClr val="bg1"/>
                </a:solidFill>
              </a:rPr>
              <a:t>?</a:t>
            </a:r>
          </a:p>
          <a:p>
            <a:r>
              <a:rPr lang="tr-TR" sz="2200" b="1" dirty="0">
                <a:solidFill>
                  <a:schemeClr val="bg1"/>
                </a:solidFill>
              </a:rPr>
              <a:t>Hiç umurumda olmaz, beni alakadar etmez, </a:t>
            </a:r>
          </a:p>
          <a:p>
            <a:r>
              <a:rPr lang="tr-TR" sz="2200" b="1" dirty="0">
                <a:solidFill>
                  <a:schemeClr val="bg1"/>
                </a:solidFill>
              </a:rPr>
              <a:t>yanıma bile yaklaşamaz!</a:t>
            </a:r>
          </a:p>
          <a:p>
            <a:r>
              <a:rPr lang="tr-TR" sz="2200" b="1" dirty="0">
                <a:solidFill>
                  <a:schemeClr val="bg1"/>
                </a:solidFill>
                <a:sym typeface="Wingdings" panose="05000000000000000000" pitchFamily="2" charset="2"/>
              </a:rPr>
              <a:t> </a:t>
            </a:r>
            <a:endParaRPr lang="tr-TR" sz="2200" b="1" dirty="0">
              <a:solidFill>
                <a:schemeClr val="bg1"/>
              </a:solidFill>
            </a:endParaRPr>
          </a:p>
        </p:txBody>
      </p:sp>
    </p:spTree>
    <p:extLst>
      <p:ext uri="{BB962C8B-B14F-4D97-AF65-F5344CB8AC3E}">
        <p14:creationId xmlns:p14="http://schemas.microsoft.com/office/powerpoint/2010/main" val="2844574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4" presetClass="emph" presetSubtype="0" fill="hold" grpId="0" nodeType="afterEffect">
                                  <p:stCondLst>
                                    <p:cond delay="0"/>
                                  </p:stCondLst>
                                  <p:iterate type="lt">
                                    <p:tmPct val="10000"/>
                                  </p:iterate>
                                  <p:childTnLst>
                                    <p:animMotion origin="layout" path="M 1.83422E-6 4.52751E-6 L 1.83422E-6 -0.01029 " pathEditMode="relative" rAng="0" ptsTypes="AA">
                                      <p:cBhvr>
                                        <p:cTn id="11" dur="250" accel="50000" decel="50000" autoRev="1" fill="hold">
                                          <p:stCondLst>
                                            <p:cond delay="0"/>
                                          </p:stCondLst>
                                        </p:cTn>
                                        <p:tgtEl>
                                          <p:spTgt spid="14"/>
                                        </p:tgtEl>
                                        <p:attrNameLst>
                                          <p:attrName>ppt_x</p:attrName>
                                          <p:attrName>ppt_y</p:attrName>
                                        </p:attrNameLst>
                                      </p:cBhvr>
                                      <p:rCtr x="0" y="-525"/>
                                    </p:animMotion>
                                    <p:animRot by="1500000">
                                      <p:cBhvr>
                                        <p:cTn id="12" dur="125" fill="hold">
                                          <p:stCondLst>
                                            <p:cond delay="0"/>
                                          </p:stCondLst>
                                        </p:cTn>
                                        <p:tgtEl>
                                          <p:spTgt spid="14"/>
                                        </p:tgtEl>
                                        <p:attrNameLst>
                                          <p:attrName>r</p:attrName>
                                        </p:attrNameLst>
                                      </p:cBhvr>
                                    </p:animRot>
                                    <p:animRot by="-1500000">
                                      <p:cBhvr>
                                        <p:cTn id="13" dur="125" fill="hold">
                                          <p:stCondLst>
                                            <p:cond delay="125"/>
                                          </p:stCondLst>
                                        </p:cTn>
                                        <p:tgtEl>
                                          <p:spTgt spid="14"/>
                                        </p:tgtEl>
                                        <p:attrNameLst>
                                          <p:attrName>r</p:attrName>
                                        </p:attrNameLst>
                                      </p:cBhvr>
                                    </p:animRot>
                                    <p:animRot by="-1500000">
                                      <p:cBhvr>
                                        <p:cTn id="14" dur="125" fill="hold">
                                          <p:stCondLst>
                                            <p:cond delay="250"/>
                                          </p:stCondLst>
                                        </p:cTn>
                                        <p:tgtEl>
                                          <p:spTgt spid="14"/>
                                        </p:tgtEl>
                                        <p:attrNameLst>
                                          <p:attrName>r</p:attrName>
                                        </p:attrNameLst>
                                      </p:cBhvr>
                                    </p:animRot>
                                    <p:animRot by="1500000">
                                      <p:cBhvr>
                                        <p:cTn id="15" dur="125" fill="hold">
                                          <p:stCondLst>
                                            <p:cond delay="375"/>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517" y="15671"/>
            <a:ext cx="5658004" cy="754400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6807" y="15671"/>
            <a:ext cx="2077912" cy="3199684"/>
          </a:xfrm>
          <a:prstGeom prst="rect">
            <a:avLst/>
          </a:prstGeom>
        </p:spPr>
      </p:pic>
      <p:sp>
        <p:nvSpPr>
          <p:cNvPr id="11" name="TextBox 10"/>
          <p:cNvSpPr txBox="1"/>
          <p:nvPr/>
        </p:nvSpPr>
        <p:spPr>
          <a:xfrm>
            <a:off x="4300718" y="179345"/>
            <a:ext cx="3240084" cy="461665"/>
          </a:xfrm>
          <a:prstGeom prst="rect">
            <a:avLst/>
          </a:prstGeom>
          <a:noFill/>
          <a:effectLst/>
        </p:spPr>
        <p:txBody>
          <a:bodyPr wrap="square" rtlCol="0">
            <a:spAutoFit/>
          </a:bodyPr>
          <a:lstStyle/>
          <a:p>
            <a:pPr algn="r"/>
            <a:r>
              <a:rPr lang="tr-TR" sz="2400" b="1" dirty="0">
                <a:solidFill>
                  <a:srgbClr val="FF0000"/>
                </a:solidFill>
              </a:rPr>
              <a:t>Hastalık da bizim için! </a:t>
            </a:r>
          </a:p>
        </p:txBody>
      </p:sp>
      <p:sp>
        <p:nvSpPr>
          <p:cNvPr id="12" name="Dikdörtgen 4"/>
          <p:cNvSpPr/>
          <p:nvPr/>
        </p:nvSpPr>
        <p:spPr>
          <a:xfrm>
            <a:off x="4515187" y="3215356"/>
            <a:ext cx="3125138" cy="3170099"/>
          </a:xfrm>
          <a:prstGeom prst="rect">
            <a:avLst/>
          </a:prstGeom>
        </p:spPr>
        <p:txBody>
          <a:bodyPr wrap="square">
            <a:spAutoFit/>
          </a:bodyPr>
          <a:lstStyle/>
          <a:p>
            <a:r>
              <a:rPr lang="tr-TR" sz="2000" b="1" dirty="0"/>
              <a:t>Hastalandığımızda doktora gitmeliyiz ve tavsiye ettiği tedaviyi mutlaka sonuna kadar uygulamalıyız. Fakat bundan daha önemlisi hastalanmadan önce sağlığımızı koruyacak önlemleri almaktır. Hastalanmamak için neler yapabiliriz?</a:t>
            </a:r>
          </a:p>
        </p:txBody>
      </p:sp>
    </p:spTree>
    <p:extLst>
      <p:ext uri="{BB962C8B-B14F-4D97-AF65-F5344CB8AC3E}">
        <p14:creationId xmlns:p14="http://schemas.microsoft.com/office/powerpoint/2010/main" val="2964217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988" y="923"/>
            <a:ext cx="5669063" cy="7558752"/>
          </a:xfrm>
          <a:prstGeom prst="rect">
            <a:avLst/>
          </a:prstGeom>
        </p:spPr>
      </p:pic>
      <p:sp>
        <p:nvSpPr>
          <p:cNvPr id="11" name="TextBox 10"/>
          <p:cNvSpPr txBox="1"/>
          <p:nvPr/>
        </p:nvSpPr>
        <p:spPr>
          <a:xfrm>
            <a:off x="2530910" y="179345"/>
            <a:ext cx="3240084" cy="461665"/>
          </a:xfrm>
          <a:prstGeom prst="rect">
            <a:avLst/>
          </a:prstGeom>
          <a:noFill/>
          <a:effectLst/>
        </p:spPr>
        <p:txBody>
          <a:bodyPr wrap="square" rtlCol="0">
            <a:spAutoFit/>
          </a:bodyPr>
          <a:lstStyle/>
          <a:p>
            <a:r>
              <a:rPr lang="tr-TR" sz="2400" b="1" dirty="0">
                <a:solidFill>
                  <a:srgbClr val="FF0000"/>
                </a:solidFill>
              </a:rPr>
              <a:t>Hastalanmamak için!</a:t>
            </a:r>
          </a:p>
        </p:txBody>
      </p:sp>
      <p:sp>
        <p:nvSpPr>
          <p:cNvPr id="3" name="Rectangle 2"/>
          <p:cNvSpPr/>
          <p:nvPr/>
        </p:nvSpPr>
        <p:spPr>
          <a:xfrm>
            <a:off x="2514226" y="1070148"/>
            <a:ext cx="2569101"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tr-TR" sz="2000" b="1" dirty="0" smtClean="0"/>
              <a:t>Beslenmene dikkat et!</a:t>
            </a:r>
            <a:endParaRPr lang="tr-TR" sz="2000" b="1" dirty="0"/>
          </a:p>
        </p:txBody>
      </p:sp>
      <p:sp>
        <p:nvSpPr>
          <p:cNvPr id="5" name="Rectangle 4"/>
          <p:cNvSpPr/>
          <p:nvPr/>
        </p:nvSpPr>
        <p:spPr>
          <a:xfrm>
            <a:off x="3771060" y="1580236"/>
            <a:ext cx="1823000"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sz="2000" b="1" dirty="0"/>
              <a:t>Güzelce dinlen!</a:t>
            </a:r>
          </a:p>
        </p:txBody>
      </p:sp>
      <p:sp>
        <p:nvSpPr>
          <p:cNvPr id="6" name="Rectangle 5"/>
          <p:cNvSpPr/>
          <p:nvPr/>
        </p:nvSpPr>
        <p:spPr>
          <a:xfrm>
            <a:off x="4023764" y="3830501"/>
            <a:ext cx="2441117" cy="400110"/>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none">
            <a:spAutoFit/>
          </a:bodyPr>
          <a:lstStyle/>
          <a:p>
            <a:r>
              <a:rPr lang="tr-TR" sz="2000" b="1" dirty="0" smtClean="0"/>
              <a:t>Temizliğine </a:t>
            </a:r>
            <a:r>
              <a:rPr lang="tr-TR" sz="2000" b="1" dirty="0"/>
              <a:t>dikkat et!</a:t>
            </a:r>
          </a:p>
        </p:txBody>
      </p:sp>
      <p:sp>
        <p:nvSpPr>
          <p:cNvPr id="7" name="Rectangle 6"/>
          <p:cNvSpPr/>
          <p:nvPr/>
        </p:nvSpPr>
        <p:spPr>
          <a:xfrm>
            <a:off x="2634147" y="4303133"/>
            <a:ext cx="2050027" cy="707886"/>
          </a:xfrm>
          <a:prstGeom prst="rect">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tr-TR" sz="2000" b="1" dirty="0"/>
              <a:t>Yaşadığın ortamı temiz tut!</a:t>
            </a:r>
          </a:p>
        </p:txBody>
      </p:sp>
      <p:sp>
        <p:nvSpPr>
          <p:cNvPr id="8" name="Rectangle 7"/>
          <p:cNvSpPr/>
          <p:nvPr/>
        </p:nvSpPr>
        <p:spPr>
          <a:xfrm>
            <a:off x="2603790" y="2023248"/>
            <a:ext cx="2496004" cy="40011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tr-TR" sz="2000" b="1" dirty="0"/>
              <a:t>Radyasyondan korun!</a:t>
            </a:r>
          </a:p>
        </p:txBody>
      </p:sp>
      <p:sp>
        <p:nvSpPr>
          <p:cNvPr id="9" name="Rectangle 8"/>
          <p:cNvSpPr/>
          <p:nvPr/>
        </p:nvSpPr>
        <p:spPr>
          <a:xfrm>
            <a:off x="4023763" y="2547026"/>
            <a:ext cx="2264338" cy="400110"/>
          </a:xfrm>
          <a:prstGeom prst="rect">
            <a:avLst/>
          </a:prstGeom>
          <a:ln>
            <a:solidFill>
              <a:srgbClr val="FFFF00"/>
            </a:solidFill>
          </a:ln>
        </p:spPr>
        <p:style>
          <a:lnRef idx="2">
            <a:schemeClr val="accent3"/>
          </a:lnRef>
          <a:fillRef idx="1">
            <a:schemeClr val="lt1"/>
          </a:fillRef>
          <a:effectRef idx="0">
            <a:schemeClr val="accent3"/>
          </a:effectRef>
          <a:fontRef idx="minor">
            <a:schemeClr val="dk1"/>
          </a:fontRef>
        </p:style>
        <p:txBody>
          <a:bodyPr wrap="none">
            <a:spAutoFit/>
          </a:bodyPr>
          <a:lstStyle/>
          <a:p>
            <a:r>
              <a:rPr lang="tr-TR" sz="2000" b="1" dirty="0"/>
              <a:t>Kirli havadan sakın!</a:t>
            </a:r>
          </a:p>
        </p:txBody>
      </p:sp>
      <p:sp>
        <p:nvSpPr>
          <p:cNvPr id="10" name="Rectangle 9"/>
          <p:cNvSpPr/>
          <p:nvPr/>
        </p:nvSpPr>
        <p:spPr>
          <a:xfrm>
            <a:off x="2502417" y="3056891"/>
            <a:ext cx="2523738"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sz="2000" b="1" dirty="0"/>
              <a:t>Nerelerde dolaştığına dikkat et!</a:t>
            </a:r>
          </a:p>
        </p:txBody>
      </p:sp>
      <p:sp>
        <p:nvSpPr>
          <p:cNvPr id="13" name="Rectangle 12"/>
          <p:cNvSpPr/>
          <p:nvPr/>
        </p:nvSpPr>
        <p:spPr>
          <a:xfrm>
            <a:off x="5261167" y="2035870"/>
            <a:ext cx="1390124" cy="400110"/>
          </a:xfrm>
          <a:prstGeom prst="rect">
            <a:avLst/>
          </a:prstGeom>
          <a:ln>
            <a:solidFill>
              <a:srgbClr val="0070C0"/>
            </a:solidFill>
          </a:ln>
        </p:spPr>
        <p:style>
          <a:lnRef idx="2">
            <a:schemeClr val="accent3"/>
          </a:lnRef>
          <a:fillRef idx="1">
            <a:schemeClr val="lt1"/>
          </a:fillRef>
          <a:effectRef idx="0">
            <a:schemeClr val="accent3"/>
          </a:effectRef>
          <a:fontRef idx="minor">
            <a:schemeClr val="dk1"/>
          </a:fontRef>
        </p:style>
        <p:txBody>
          <a:bodyPr wrap="none">
            <a:spAutoFit/>
          </a:bodyPr>
          <a:lstStyle/>
          <a:p>
            <a:r>
              <a:rPr lang="tr-TR" sz="2000" b="1" dirty="0"/>
              <a:t>Aşılarını ol!</a:t>
            </a:r>
          </a:p>
        </p:txBody>
      </p:sp>
      <p:sp>
        <p:nvSpPr>
          <p:cNvPr id="14" name="Rectangle 13"/>
          <p:cNvSpPr/>
          <p:nvPr/>
        </p:nvSpPr>
        <p:spPr>
          <a:xfrm>
            <a:off x="5155932" y="3049035"/>
            <a:ext cx="2404176" cy="707886"/>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tr-TR" sz="2000" b="1" dirty="0"/>
              <a:t>Zararlı maddelerden uzak dur!</a:t>
            </a:r>
          </a:p>
        </p:txBody>
      </p:sp>
      <p:sp>
        <p:nvSpPr>
          <p:cNvPr id="15" name="Rectangle 14"/>
          <p:cNvSpPr/>
          <p:nvPr/>
        </p:nvSpPr>
        <p:spPr>
          <a:xfrm>
            <a:off x="4917825" y="4317135"/>
            <a:ext cx="2411401" cy="707886"/>
          </a:xfrm>
          <a:prstGeom prst="rect">
            <a:avLst/>
          </a:prstGeom>
          <a:ln>
            <a:solidFill>
              <a:srgbClr val="FF990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tr-TR" sz="2000" b="1" dirty="0"/>
              <a:t>Mevsimine uygun, sağlıklı kıyafetler giy!</a:t>
            </a:r>
          </a:p>
        </p:txBody>
      </p:sp>
      <p:sp>
        <p:nvSpPr>
          <p:cNvPr id="16" name="Rectangle 15"/>
          <p:cNvSpPr/>
          <p:nvPr/>
        </p:nvSpPr>
        <p:spPr>
          <a:xfrm>
            <a:off x="2993160" y="5148780"/>
            <a:ext cx="3849329" cy="1015663"/>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tr-TR" sz="2000" b="1" dirty="0"/>
              <a:t>Televizyon, bilgisayar, cep telefonu gibi radyasyon yayan cihazlardan olabildiğince uzak dur!</a:t>
            </a:r>
          </a:p>
        </p:txBody>
      </p:sp>
      <p:sp>
        <p:nvSpPr>
          <p:cNvPr id="17" name="Rectangle 16"/>
          <p:cNvSpPr/>
          <p:nvPr/>
        </p:nvSpPr>
        <p:spPr>
          <a:xfrm>
            <a:off x="5280985" y="805079"/>
            <a:ext cx="219474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2000" b="1" dirty="0"/>
              <a:t>Kötü alışkanlıklara kapılma!</a:t>
            </a:r>
          </a:p>
        </p:txBody>
      </p:sp>
    </p:spTree>
    <p:extLst>
      <p:ext uri="{BB962C8B-B14F-4D97-AF65-F5344CB8AC3E}">
        <p14:creationId xmlns:p14="http://schemas.microsoft.com/office/powerpoint/2010/main" val="1109514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p:tgtEl>
                                          <p:spTgt spid="3"/>
                                        </p:tgtEl>
                                        <p:attrNameLst>
                                          <p:attrName>ppt_y</p:attrName>
                                        </p:attrNameLst>
                                      </p:cBhvr>
                                      <p:tavLst>
                                        <p:tav tm="0">
                                          <p:val>
                                            <p:strVal val="#ppt_y+#ppt_h*1.125000"/>
                                          </p:val>
                                        </p:tav>
                                        <p:tav tm="100000">
                                          <p:val>
                                            <p:strVal val="#ppt_y"/>
                                          </p:val>
                                        </p:tav>
                                      </p:tavLst>
                                    </p:anim>
                                    <p:animEffect transition="in" filter="wipe(up)">
                                      <p:cBhvr>
                                        <p:cTn id="13" dur="1000"/>
                                        <p:tgtEl>
                                          <p:spTgt spid="3"/>
                                        </p:tgtEl>
                                      </p:cBhvr>
                                    </p:animEffect>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p:tgtEl>
                                          <p:spTgt spid="5"/>
                                        </p:tgtEl>
                                        <p:attrNameLst>
                                          <p:attrName>ppt_y</p:attrName>
                                        </p:attrNameLst>
                                      </p:cBhvr>
                                      <p:tavLst>
                                        <p:tav tm="0">
                                          <p:val>
                                            <p:strVal val="#ppt_y+#ppt_h*1.125000"/>
                                          </p:val>
                                        </p:tav>
                                        <p:tav tm="100000">
                                          <p:val>
                                            <p:strVal val="#ppt_y"/>
                                          </p:val>
                                        </p:tav>
                                      </p:tavLst>
                                    </p:anim>
                                    <p:animEffect transition="in" filter="wipe(up)">
                                      <p:cBhvr>
                                        <p:cTn id="18" dur="1000"/>
                                        <p:tgtEl>
                                          <p:spTgt spid="5"/>
                                        </p:tgtEl>
                                      </p:cBhvr>
                                    </p:animEffect>
                                  </p:childTnLst>
                                </p:cTn>
                              </p:par>
                            </p:childTnLst>
                          </p:cTn>
                        </p:par>
                        <p:par>
                          <p:cTn id="19" fill="hold">
                            <p:stCondLst>
                              <p:cond delay="2500"/>
                            </p:stCondLst>
                            <p:childTnLst>
                              <p:par>
                                <p:cTn id="20" presetID="1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p:tgtEl>
                                          <p:spTgt spid="6"/>
                                        </p:tgtEl>
                                        <p:attrNameLst>
                                          <p:attrName>ppt_y</p:attrName>
                                        </p:attrNameLst>
                                      </p:cBhvr>
                                      <p:tavLst>
                                        <p:tav tm="0">
                                          <p:val>
                                            <p:strVal val="#ppt_y+#ppt_h*1.125000"/>
                                          </p:val>
                                        </p:tav>
                                        <p:tav tm="100000">
                                          <p:val>
                                            <p:strVal val="#ppt_y"/>
                                          </p:val>
                                        </p:tav>
                                      </p:tavLst>
                                    </p:anim>
                                    <p:animEffect transition="in" filter="wipe(up)">
                                      <p:cBhvr>
                                        <p:cTn id="23" dur="1000"/>
                                        <p:tgtEl>
                                          <p:spTgt spid="6"/>
                                        </p:tgtEl>
                                      </p:cBhvr>
                                    </p:animEffect>
                                  </p:childTnLst>
                                </p:cTn>
                              </p:par>
                            </p:childTnLst>
                          </p:cTn>
                        </p:par>
                        <p:par>
                          <p:cTn id="24" fill="hold">
                            <p:stCondLst>
                              <p:cond delay="3500"/>
                            </p:stCondLst>
                            <p:childTnLst>
                              <p:par>
                                <p:cTn id="25" presetID="1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p:tgtEl>
                                          <p:spTgt spid="7"/>
                                        </p:tgtEl>
                                        <p:attrNameLst>
                                          <p:attrName>ppt_y</p:attrName>
                                        </p:attrNameLst>
                                      </p:cBhvr>
                                      <p:tavLst>
                                        <p:tav tm="0">
                                          <p:val>
                                            <p:strVal val="#ppt_y+#ppt_h*1.125000"/>
                                          </p:val>
                                        </p:tav>
                                        <p:tav tm="100000">
                                          <p:val>
                                            <p:strVal val="#ppt_y"/>
                                          </p:val>
                                        </p:tav>
                                      </p:tavLst>
                                    </p:anim>
                                    <p:animEffect transition="in" filter="wipe(up)">
                                      <p:cBhvr>
                                        <p:cTn id="28" dur="1000"/>
                                        <p:tgtEl>
                                          <p:spTgt spid="7"/>
                                        </p:tgtEl>
                                      </p:cBhvr>
                                    </p:animEffect>
                                  </p:childTnLst>
                                </p:cTn>
                              </p:par>
                            </p:childTnLst>
                          </p:cTn>
                        </p:par>
                        <p:par>
                          <p:cTn id="29" fill="hold">
                            <p:stCondLst>
                              <p:cond delay="4500"/>
                            </p:stCondLst>
                            <p:childTnLst>
                              <p:par>
                                <p:cTn id="30" presetID="1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p:tgtEl>
                                          <p:spTgt spid="8"/>
                                        </p:tgtEl>
                                        <p:attrNameLst>
                                          <p:attrName>ppt_y</p:attrName>
                                        </p:attrNameLst>
                                      </p:cBhvr>
                                      <p:tavLst>
                                        <p:tav tm="0">
                                          <p:val>
                                            <p:strVal val="#ppt_y+#ppt_h*1.125000"/>
                                          </p:val>
                                        </p:tav>
                                        <p:tav tm="100000">
                                          <p:val>
                                            <p:strVal val="#ppt_y"/>
                                          </p:val>
                                        </p:tav>
                                      </p:tavLst>
                                    </p:anim>
                                    <p:animEffect transition="in" filter="wipe(up)">
                                      <p:cBhvr>
                                        <p:cTn id="33" dur="1000"/>
                                        <p:tgtEl>
                                          <p:spTgt spid="8"/>
                                        </p:tgtEl>
                                      </p:cBhvr>
                                    </p:animEffect>
                                  </p:childTnLst>
                                </p:cTn>
                              </p:par>
                            </p:childTnLst>
                          </p:cTn>
                        </p:par>
                        <p:par>
                          <p:cTn id="34" fill="hold">
                            <p:stCondLst>
                              <p:cond delay="5500"/>
                            </p:stCondLst>
                            <p:childTnLst>
                              <p:par>
                                <p:cTn id="35" presetID="1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p:tgtEl>
                                          <p:spTgt spid="9"/>
                                        </p:tgtEl>
                                        <p:attrNameLst>
                                          <p:attrName>ppt_y</p:attrName>
                                        </p:attrNameLst>
                                      </p:cBhvr>
                                      <p:tavLst>
                                        <p:tav tm="0">
                                          <p:val>
                                            <p:strVal val="#ppt_y+#ppt_h*1.125000"/>
                                          </p:val>
                                        </p:tav>
                                        <p:tav tm="100000">
                                          <p:val>
                                            <p:strVal val="#ppt_y"/>
                                          </p:val>
                                        </p:tav>
                                      </p:tavLst>
                                    </p:anim>
                                    <p:animEffect transition="in" filter="wipe(up)">
                                      <p:cBhvr>
                                        <p:cTn id="38" dur="1000"/>
                                        <p:tgtEl>
                                          <p:spTgt spid="9"/>
                                        </p:tgtEl>
                                      </p:cBhvr>
                                    </p:animEffect>
                                  </p:childTnLst>
                                </p:cTn>
                              </p:par>
                            </p:childTnLst>
                          </p:cTn>
                        </p:par>
                        <p:par>
                          <p:cTn id="39" fill="hold">
                            <p:stCondLst>
                              <p:cond delay="65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p:tgtEl>
                                          <p:spTgt spid="10"/>
                                        </p:tgtEl>
                                        <p:attrNameLst>
                                          <p:attrName>ppt_y</p:attrName>
                                        </p:attrNameLst>
                                      </p:cBhvr>
                                      <p:tavLst>
                                        <p:tav tm="0">
                                          <p:val>
                                            <p:strVal val="#ppt_y+#ppt_h*1.125000"/>
                                          </p:val>
                                        </p:tav>
                                        <p:tav tm="100000">
                                          <p:val>
                                            <p:strVal val="#ppt_y"/>
                                          </p:val>
                                        </p:tav>
                                      </p:tavLst>
                                    </p:anim>
                                    <p:animEffect transition="in" filter="wipe(up)">
                                      <p:cBhvr>
                                        <p:cTn id="43" dur="1000"/>
                                        <p:tgtEl>
                                          <p:spTgt spid="10"/>
                                        </p:tgtEl>
                                      </p:cBhvr>
                                    </p:animEffect>
                                  </p:childTnLst>
                                </p:cTn>
                              </p:par>
                            </p:childTnLst>
                          </p:cTn>
                        </p:par>
                        <p:par>
                          <p:cTn id="44" fill="hold">
                            <p:stCondLst>
                              <p:cond delay="7500"/>
                            </p:stCondLst>
                            <p:childTnLst>
                              <p:par>
                                <p:cTn id="45" presetID="1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p:tgtEl>
                                          <p:spTgt spid="13"/>
                                        </p:tgtEl>
                                        <p:attrNameLst>
                                          <p:attrName>ppt_y</p:attrName>
                                        </p:attrNameLst>
                                      </p:cBhvr>
                                      <p:tavLst>
                                        <p:tav tm="0">
                                          <p:val>
                                            <p:strVal val="#ppt_y+#ppt_h*1.125000"/>
                                          </p:val>
                                        </p:tav>
                                        <p:tav tm="100000">
                                          <p:val>
                                            <p:strVal val="#ppt_y"/>
                                          </p:val>
                                        </p:tav>
                                      </p:tavLst>
                                    </p:anim>
                                    <p:animEffect transition="in" filter="wipe(up)">
                                      <p:cBhvr>
                                        <p:cTn id="48" dur="1000"/>
                                        <p:tgtEl>
                                          <p:spTgt spid="13"/>
                                        </p:tgtEl>
                                      </p:cBhvr>
                                    </p:animEffect>
                                  </p:childTnLst>
                                </p:cTn>
                              </p:par>
                            </p:childTnLst>
                          </p:cTn>
                        </p:par>
                        <p:par>
                          <p:cTn id="49" fill="hold">
                            <p:stCondLst>
                              <p:cond delay="8500"/>
                            </p:stCondLst>
                            <p:childTnLst>
                              <p:par>
                                <p:cTn id="50" presetID="1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1000"/>
                                        <p:tgtEl>
                                          <p:spTgt spid="14"/>
                                        </p:tgtEl>
                                        <p:attrNameLst>
                                          <p:attrName>ppt_y</p:attrName>
                                        </p:attrNameLst>
                                      </p:cBhvr>
                                      <p:tavLst>
                                        <p:tav tm="0">
                                          <p:val>
                                            <p:strVal val="#ppt_y+#ppt_h*1.125000"/>
                                          </p:val>
                                        </p:tav>
                                        <p:tav tm="100000">
                                          <p:val>
                                            <p:strVal val="#ppt_y"/>
                                          </p:val>
                                        </p:tav>
                                      </p:tavLst>
                                    </p:anim>
                                    <p:animEffect transition="in" filter="wipe(up)">
                                      <p:cBhvr>
                                        <p:cTn id="53" dur="1000"/>
                                        <p:tgtEl>
                                          <p:spTgt spid="14"/>
                                        </p:tgtEl>
                                      </p:cBhvr>
                                    </p:animEffect>
                                  </p:childTnLst>
                                </p:cTn>
                              </p:par>
                            </p:childTnLst>
                          </p:cTn>
                        </p:par>
                        <p:par>
                          <p:cTn id="54" fill="hold">
                            <p:stCondLst>
                              <p:cond delay="9500"/>
                            </p:stCondLst>
                            <p:childTnLst>
                              <p:par>
                                <p:cTn id="55" presetID="1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1000"/>
                                        <p:tgtEl>
                                          <p:spTgt spid="15"/>
                                        </p:tgtEl>
                                        <p:attrNameLst>
                                          <p:attrName>ppt_y</p:attrName>
                                        </p:attrNameLst>
                                      </p:cBhvr>
                                      <p:tavLst>
                                        <p:tav tm="0">
                                          <p:val>
                                            <p:strVal val="#ppt_y+#ppt_h*1.125000"/>
                                          </p:val>
                                        </p:tav>
                                        <p:tav tm="100000">
                                          <p:val>
                                            <p:strVal val="#ppt_y"/>
                                          </p:val>
                                        </p:tav>
                                      </p:tavLst>
                                    </p:anim>
                                    <p:animEffect transition="in" filter="wipe(up)">
                                      <p:cBhvr>
                                        <p:cTn id="58" dur="1000"/>
                                        <p:tgtEl>
                                          <p:spTgt spid="15"/>
                                        </p:tgtEl>
                                      </p:cBhvr>
                                    </p:animEffect>
                                  </p:childTnLst>
                                </p:cTn>
                              </p:par>
                            </p:childTnLst>
                          </p:cTn>
                        </p:par>
                        <p:par>
                          <p:cTn id="59" fill="hold">
                            <p:stCondLst>
                              <p:cond delay="10500"/>
                            </p:stCondLst>
                            <p:childTnLst>
                              <p:par>
                                <p:cTn id="60" presetID="1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1000"/>
                                        <p:tgtEl>
                                          <p:spTgt spid="16"/>
                                        </p:tgtEl>
                                        <p:attrNameLst>
                                          <p:attrName>ppt_y</p:attrName>
                                        </p:attrNameLst>
                                      </p:cBhvr>
                                      <p:tavLst>
                                        <p:tav tm="0">
                                          <p:val>
                                            <p:strVal val="#ppt_y+#ppt_h*1.125000"/>
                                          </p:val>
                                        </p:tav>
                                        <p:tav tm="100000">
                                          <p:val>
                                            <p:strVal val="#ppt_y"/>
                                          </p:val>
                                        </p:tav>
                                      </p:tavLst>
                                    </p:anim>
                                    <p:animEffect transition="in" filter="wipe(up)">
                                      <p:cBhvr>
                                        <p:cTn id="63" dur="1000"/>
                                        <p:tgtEl>
                                          <p:spTgt spid="16"/>
                                        </p:tgtEl>
                                      </p:cBhvr>
                                    </p:animEffect>
                                  </p:childTnLst>
                                </p:cTn>
                              </p:par>
                            </p:childTnLst>
                          </p:cTn>
                        </p:par>
                        <p:par>
                          <p:cTn id="64" fill="hold">
                            <p:stCondLst>
                              <p:cond delay="11500"/>
                            </p:stCondLst>
                            <p:childTnLst>
                              <p:par>
                                <p:cTn id="65" presetID="12" presetClass="entr" presetSubtype="4"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1000"/>
                                        <p:tgtEl>
                                          <p:spTgt spid="17"/>
                                        </p:tgtEl>
                                        <p:attrNameLst>
                                          <p:attrName>ppt_y</p:attrName>
                                        </p:attrNameLst>
                                      </p:cBhvr>
                                      <p:tavLst>
                                        <p:tav tm="0">
                                          <p:val>
                                            <p:strVal val="#ppt_y+#ppt_h*1.125000"/>
                                          </p:val>
                                        </p:tav>
                                        <p:tav tm="100000">
                                          <p:val>
                                            <p:strVal val="#ppt_y"/>
                                          </p:val>
                                        </p:tav>
                                      </p:tavLst>
                                    </p:anim>
                                    <p:animEffect transition="in" filter="wipe(up)">
                                      <p:cBhvr>
                                        <p:cTn id="6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5" grpId="0" animBg="1"/>
      <p:bldP spid="6" grpId="0" animBg="1"/>
      <p:bldP spid="7" grpId="0" animBg="1"/>
      <p:bldP spid="8" grpId="0" animBg="1"/>
      <p:bldP spid="9" grpId="0" animBg="1"/>
      <p:bldP spid="10"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987" y="924"/>
            <a:ext cx="5669064" cy="7558751"/>
          </a:xfrm>
          <a:prstGeom prst="rect">
            <a:avLst/>
          </a:prstGeom>
        </p:spPr>
      </p:pic>
      <p:sp>
        <p:nvSpPr>
          <p:cNvPr id="11" name="TextBox 10"/>
          <p:cNvSpPr txBox="1"/>
          <p:nvPr/>
        </p:nvSpPr>
        <p:spPr>
          <a:xfrm>
            <a:off x="4440781" y="179345"/>
            <a:ext cx="3240084" cy="830997"/>
          </a:xfrm>
          <a:prstGeom prst="rect">
            <a:avLst/>
          </a:prstGeom>
          <a:noFill/>
          <a:effectLst/>
        </p:spPr>
        <p:txBody>
          <a:bodyPr wrap="square" rtlCol="0">
            <a:spAutoFit/>
          </a:bodyPr>
          <a:lstStyle/>
          <a:p>
            <a:pPr algn="r"/>
            <a:r>
              <a:rPr lang="tr-TR" sz="2400" b="1" dirty="0">
                <a:solidFill>
                  <a:schemeClr val="bg1"/>
                </a:solidFill>
                <a:effectLst>
                  <a:outerShdw blurRad="38100" dist="38100" dir="2700000" algn="tl">
                    <a:srgbClr val="000000">
                      <a:alpha val="43137"/>
                    </a:srgbClr>
                  </a:outerShdw>
                </a:effectLst>
              </a:rPr>
              <a:t>Okuldayken de hastalıklardan korun!</a:t>
            </a:r>
          </a:p>
        </p:txBody>
      </p:sp>
      <p:sp>
        <p:nvSpPr>
          <p:cNvPr id="6" name="Dikdörtgen 3"/>
          <p:cNvSpPr/>
          <p:nvPr/>
        </p:nvSpPr>
        <p:spPr>
          <a:xfrm>
            <a:off x="2520686" y="1819752"/>
            <a:ext cx="5039425" cy="3293209"/>
          </a:xfrm>
          <a:prstGeom prst="rect">
            <a:avLst/>
          </a:prstGeom>
        </p:spPr>
        <p:txBody>
          <a:bodyPr wrap="square">
            <a:spAutoFit/>
          </a:bodyPr>
          <a:lstStyle/>
          <a:p>
            <a:pPr marL="285750" indent="-285750">
              <a:buFont typeface="Wingdings" panose="05000000000000000000" pitchFamily="2" charset="2"/>
              <a:buChar char="Ø"/>
            </a:pPr>
            <a:r>
              <a:rPr lang="tr-TR" sz="1600" b="1" dirty="0">
                <a:solidFill>
                  <a:schemeClr val="bg2">
                    <a:lumMod val="10000"/>
                  </a:schemeClr>
                </a:solidFill>
              </a:rPr>
              <a:t>Sıranı temiz tut!</a:t>
            </a:r>
          </a:p>
          <a:p>
            <a:pPr marL="285750" indent="-285750">
              <a:buFont typeface="Wingdings" panose="05000000000000000000" pitchFamily="2" charset="2"/>
              <a:buChar char="Ø"/>
            </a:pPr>
            <a:r>
              <a:rPr lang="tr-TR" sz="1600" b="1" dirty="0">
                <a:solidFill>
                  <a:schemeClr val="bg2">
                    <a:lumMod val="10000"/>
                  </a:schemeClr>
                </a:solidFill>
              </a:rPr>
              <a:t>Tebeşir ve tozlu cisimlerle oynama!</a:t>
            </a:r>
          </a:p>
          <a:p>
            <a:pPr marL="285750" indent="-285750">
              <a:buFont typeface="Wingdings" panose="05000000000000000000" pitchFamily="2" charset="2"/>
              <a:buChar char="Ø"/>
            </a:pPr>
            <a:r>
              <a:rPr lang="tr-TR" sz="1600" b="1" dirty="0">
                <a:solidFill>
                  <a:schemeClr val="bg2">
                    <a:lumMod val="10000"/>
                  </a:schemeClr>
                </a:solidFill>
              </a:rPr>
              <a:t>Tahta kalemini koklama!</a:t>
            </a:r>
          </a:p>
          <a:p>
            <a:pPr marL="285750" indent="-285750">
              <a:buFont typeface="Wingdings" panose="05000000000000000000" pitchFamily="2" charset="2"/>
              <a:buChar char="Ø"/>
            </a:pPr>
            <a:r>
              <a:rPr lang="tr-TR" sz="1600" b="1" dirty="0">
                <a:solidFill>
                  <a:schemeClr val="bg2">
                    <a:lumMod val="10000"/>
                  </a:schemeClr>
                </a:solidFill>
              </a:rPr>
              <a:t>Tuvaletleri temiz kullan, temiz olmadığında </a:t>
            </a:r>
            <a:r>
              <a:rPr lang="tr-TR" sz="1600" b="1" dirty="0" smtClean="0">
                <a:solidFill>
                  <a:schemeClr val="bg2">
                    <a:lumMod val="10000"/>
                  </a:schemeClr>
                </a:solidFill>
              </a:rPr>
              <a:t>görevlilere </a:t>
            </a:r>
            <a:r>
              <a:rPr lang="tr-TR" sz="1600" b="1" dirty="0">
                <a:solidFill>
                  <a:schemeClr val="bg2">
                    <a:lumMod val="10000"/>
                  </a:schemeClr>
                </a:solidFill>
              </a:rPr>
              <a:t>bilgi ver!</a:t>
            </a:r>
          </a:p>
          <a:p>
            <a:pPr marL="285750" indent="-285750">
              <a:buFont typeface="Wingdings" panose="05000000000000000000" pitchFamily="2" charset="2"/>
              <a:buChar char="Ø"/>
            </a:pPr>
            <a:r>
              <a:rPr lang="tr-TR" sz="1600" b="1" dirty="0">
                <a:solidFill>
                  <a:schemeClr val="bg2">
                    <a:lumMod val="10000"/>
                  </a:schemeClr>
                </a:solidFill>
              </a:rPr>
              <a:t>Tuvaletlerdeki musluklardan su içme!</a:t>
            </a:r>
          </a:p>
          <a:p>
            <a:pPr marL="285750" indent="-285750">
              <a:buFont typeface="Wingdings" panose="05000000000000000000" pitchFamily="2" charset="2"/>
              <a:buChar char="Ø"/>
            </a:pPr>
            <a:r>
              <a:rPr lang="tr-TR" sz="1600" b="1" dirty="0">
                <a:solidFill>
                  <a:schemeClr val="bg2">
                    <a:lumMod val="10000"/>
                  </a:schemeClr>
                </a:solidFill>
              </a:rPr>
              <a:t>Okuldaki alanların düzenli ve temiz tutulması konusunda üzerine düşen görevleri yerine getir!</a:t>
            </a:r>
          </a:p>
          <a:p>
            <a:pPr marL="285750" indent="-285750">
              <a:buFont typeface="Wingdings" panose="05000000000000000000" pitchFamily="2" charset="2"/>
              <a:buChar char="Ø"/>
            </a:pPr>
            <a:r>
              <a:rPr lang="tr-TR" sz="1600" b="1" dirty="0">
                <a:solidFill>
                  <a:schemeClr val="bg2">
                    <a:lumMod val="10000"/>
                  </a:schemeClr>
                </a:solidFill>
              </a:rPr>
              <a:t>Derslerde kullanılan araç gereçlerin temizlik ve bakımını yap!</a:t>
            </a:r>
          </a:p>
          <a:p>
            <a:pPr marL="285750" indent="-285750">
              <a:buFont typeface="Wingdings" panose="05000000000000000000" pitchFamily="2" charset="2"/>
              <a:buChar char="Ø"/>
            </a:pPr>
            <a:r>
              <a:rPr lang="tr-TR" sz="1600" b="1" dirty="0">
                <a:solidFill>
                  <a:schemeClr val="bg2">
                    <a:lumMod val="10000"/>
                  </a:schemeClr>
                </a:solidFill>
              </a:rPr>
              <a:t>Seyyar satıcılardan açıkta satılan yiyecek satın alma!</a:t>
            </a:r>
          </a:p>
          <a:p>
            <a:pPr marL="285750" indent="-285750">
              <a:buFont typeface="Wingdings" panose="05000000000000000000" pitchFamily="2" charset="2"/>
              <a:buChar char="Ø"/>
            </a:pPr>
            <a:r>
              <a:rPr lang="tr-TR" sz="1600" b="1" dirty="0">
                <a:solidFill>
                  <a:schemeClr val="bg2">
                    <a:lumMod val="10000"/>
                  </a:schemeClr>
                </a:solidFill>
              </a:rPr>
              <a:t>Okulda deprem, yangın gibi olağanüstü durumlara veya sağlık sorunlarına karşı alınan önlemleri öğren!</a:t>
            </a:r>
          </a:p>
        </p:txBody>
      </p:sp>
    </p:spTree>
    <p:extLst>
      <p:ext uri="{BB962C8B-B14F-4D97-AF65-F5344CB8AC3E}">
        <p14:creationId xmlns:p14="http://schemas.microsoft.com/office/powerpoint/2010/main" val="2564722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Right)">
                                      <p:cBhvr>
                                        <p:cTn id="12" dur="1000"/>
                                        <p:tgtEl>
                                          <p:spTgt spid="6">
                                            <p:txEl>
                                              <p:pRg st="0" end="0"/>
                                            </p:txEl>
                                          </p:spTgt>
                                        </p:tgtEl>
                                      </p:cBhvr>
                                    </p:animEffect>
                                  </p:childTnLst>
                                </p:cTn>
                              </p:par>
                            </p:childTnLst>
                          </p:cTn>
                        </p:par>
                        <p:par>
                          <p:cTn id="13" fill="hold">
                            <p:stCondLst>
                              <p:cond delay="1500"/>
                            </p:stCondLst>
                            <p:childTnLst>
                              <p:par>
                                <p:cTn id="14" presetID="18" presetClass="entr" presetSubtype="6"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strips(downRight)">
                                      <p:cBhvr>
                                        <p:cTn id="16" dur="1000"/>
                                        <p:tgtEl>
                                          <p:spTgt spid="6">
                                            <p:txEl>
                                              <p:pRg st="1" end="1"/>
                                            </p:txEl>
                                          </p:spTgt>
                                        </p:tgtEl>
                                      </p:cBhvr>
                                    </p:animEffect>
                                  </p:childTnLst>
                                </p:cTn>
                              </p:par>
                            </p:childTnLst>
                          </p:cTn>
                        </p:par>
                        <p:par>
                          <p:cTn id="17" fill="hold">
                            <p:stCondLst>
                              <p:cond delay="2500"/>
                            </p:stCondLst>
                            <p:childTnLst>
                              <p:par>
                                <p:cTn id="18" presetID="18" presetClass="entr" presetSubtype="6" fill="hold" grpId="0"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strips(downRight)">
                                      <p:cBhvr>
                                        <p:cTn id="20" dur="1000"/>
                                        <p:tgtEl>
                                          <p:spTgt spid="6">
                                            <p:txEl>
                                              <p:pRg st="2" end="2"/>
                                            </p:txEl>
                                          </p:spTgt>
                                        </p:tgtEl>
                                      </p:cBhvr>
                                    </p:animEffect>
                                  </p:childTnLst>
                                </p:cTn>
                              </p:par>
                            </p:childTnLst>
                          </p:cTn>
                        </p:par>
                        <p:par>
                          <p:cTn id="21" fill="hold">
                            <p:stCondLst>
                              <p:cond delay="3500"/>
                            </p:stCondLst>
                            <p:childTnLst>
                              <p:par>
                                <p:cTn id="22" presetID="18" presetClass="entr" presetSubtype="6"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strips(downRight)">
                                      <p:cBhvr>
                                        <p:cTn id="24" dur="1000"/>
                                        <p:tgtEl>
                                          <p:spTgt spid="6">
                                            <p:txEl>
                                              <p:pRg st="3" end="3"/>
                                            </p:txEl>
                                          </p:spTgt>
                                        </p:tgtEl>
                                      </p:cBhvr>
                                    </p:animEffect>
                                  </p:childTnLst>
                                </p:cTn>
                              </p:par>
                            </p:childTnLst>
                          </p:cTn>
                        </p:par>
                        <p:par>
                          <p:cTn id="25" fill="hold">
                            <p:stCondLst>
                              <p:cond delay="4500"/>
                            </p:stCondLst>
                            <p:childTnLst>
                              <p:par>
                                <p:cTn id="26" presetID="18" presetClass="entr" presetSubtype="6" fill="hold" grpId="0"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strips(downRight)">
                                      <p:cBhvr>
                                        <p:cTn id="28" dur="1000"/>
                                        <p:tgtEl>
                                          <p:spTgt spid="6">
                                            <p:txEl>
                                              <p:pRg st="4" end="4"/>
                                            </p:txEl>
                                          </p:spTgt>
                                        </p:tgtEl>
                                      </p:cBhvr>
                                    </p:animEffect>
                                  </p:childTnLst>
                                </p:cTn>
                              </p:par>
                            </p:childTnLst>
                          </p:cTn>
                        </p:par>
                        <p:par>
                          <p:cTn id="29" fill="hold">
                            <p:stCondLst>
                              <p:cond delay="5500"/>
                            </p:stCondLst>
                            <p:childTnLst>
                              <p:par>
                                <p:cTn id="30" presetID="18" presetClass="entr" presetSubtype="6"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trips(downRight)">
                                      <p:cBhvr>
                                        <p:cTn id="32" dur="1000"/>
                                        <p:tgtEl>
                                          <p:spTgt spid="6">
                                            <p:txEl>
                                              <p:pRg st="5" end="5"/>
                                            </p:txEl>
                                          </p:spTgt>
                                        </p:tgtEl>
                                      </p:cBhvr>
                                    </p:animEffect>
                                  </p:childTnLst>
                                </p:cTn>
                              </p:par>
                            </p:childTnLst>
                          </p:cTn>
                        </p:par>
                        <p:par>
                          <p:cTn id="33" fill="hold">
                            <p:stCondLst>
                              <p:cond delay="6500"/>
                            </p:stCondLst>
                            <p:childTnLst>
                              <p:par>
                                <p:cTn id="34" presetID="18" presetClass="entr" presetSubtype="6" fill="hold" grpId="0"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strips(downRight)">
                                      <p:cBhvr>
                                        <p:cTn id="36" dur="1000"/>
                                        <p:tgtEl>
                                          <p:spTgt spid="6">
                                            <p:txEl>
                                              <p:pRg st="6" end="6"/>
                                            </p:txEl>
                                          </p:spTgt>
                                        </p:tgtEl>
                                      </p:cBhvr>
                                    </p:animEffect>
                                  </p:childTnLst>
                                </p:cTn>
                              </p:par>
                            </p:childTnLst>
                          </p:cTn>
                        </p:par>
                        <p:par>
                          <p:cTn id="37" fill="hold">
                            <p:stCondLst>
                              <p:cond delay="7500"/>
                            </p:stCondLst>
                            <p:childTnLst>
                              <p:par>
                                <p:cTn id="38" presetID="18" presetClass="entr" presetSubtype="6" fill="hold" grpId="0" nodeType="after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strips(downRight)">
                                      <p:cBhvr>
                                        <p:cTn id="40" dur="1000"/>
                                        <p:tgtEl>
                                          <p:spTgt spid="6">
                                            <p:txEl>
                                              <p:pRg st="7" end="7"/>
                                            </p:txEl>
                                          </p:spTgt>
                                        </p:tgtEl>
                                      </p:cBhvr>
                                    </p:animEffect>
                                  </p:childTnLst>
                                </p:cTn>
                              </p:par>
                            </p:childTnLst>
                          </p:cTn>
                        </p:par>
                        <p:par>
                          <p:cTn id="41" fill="hold">
                            <p:stCondLst>
                              <p:cond delay="8500"/>
                            </p:stCondLst>
                            <p:childTnLst>
                              <p:par>
                                <p:cTn id="42" presetID="18" presetClass="entr" presetSubtype="6" fill="hold" grpId="0" nodeType="after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strips(downRight)">
                                      <p:cBhvr>
                                        <p:cTn id="44"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518" y="15671"/>
            <a:ext cx="5658002" cy="7544004"/>
          </a:xfrm>
          <a:prstGeom prst="rect">
            <a:avLst/>
          </a:prstGeom>
        </p:spPr>
      </p:pic>
      <p:sp>
        <p:nvSpPr>
          <p:cNvPr id="8" name="TextBox 7"/>
          <p:cNvSpPr txBox="1"/>
          <p:nvPr/>
        </p:nvSpPr>
        <p:spPr>
          <a:xfrm>
            <a:off x="2339183" y="315593"/>
            <a:ext cx="5335781" cy="1200329"/>
          </a:xfrm>
          <a:prstGeom prst="rect">
            <a:avLst/>
          </a:prstGeom>
          <a:noFill/>
          <a:effectLst/>
        </p:spPr>
        <p:txBody>
          <a:bodyPr wrap="square" rtlCol="0">
            <a:spAutoFit/>
          </a:bodyPr>
          <a:lstStyle/>
          <a:p>
            <a:pPr algn="r"/>
            <a:r>
              <a:rPr lang="tr-TR" sz="2400" b="1" dirty="0"/>
              <a:t>Evde hayvan besliyorsak </a:t>
            </a:r>
            <a:endParaRPr lang="tr-TR" sz="2400" b="1" dirty="0" smtClean="0"/>
          </a:p>
          <a:p>
            <a:pPr algn="r"/>
            <a:r>
              <a:rPr lang="tr-TR" sz="2400" b="1" dirty="0" smtClean="0"/>
              <a:t>hem onun sağlığını hem kendi sağlığımızı </a:t>
            </a:r>
            <a:r>
              <a:rPr lang="tr-TR" sz="2400" b="1" dirty="0"/>
              <a:t>korumak için</a:t>
            </a:r>
          </a:p>
        </p:txBody>
      </p:sp>
      <p:sp>
        <p:nvSpPr>
          <p:cNvPr id="9" name="TextBox 8"/>
          <p:cNvSpPr txBox="1"/>
          <p:nvPr/>
        </p:nvSpPr>
        <p:spPr>
          <a:xfrm>
            <a:off x="5767040" y="1499934"/>
            <a:ext cx="1774722" cy="461665"/>
          </a:xfrm>
          <a:prstGeom prst="rect">
            <a:avLst/>
          </a:prstGeom>
          <a:noFill/>
          <a:effectLst/>
        </p:spPr>
        <p:txBody>
          <a:bodyPr wrap="square" rtlCol="0">
            <a:spAutoFit/>
          </a:bodyPr>
          <a:lstStyle/>
          <a:p>
            <a:pPr algn="r"/>
            <a:r>
              <a:rPr lang="tr-TR" sz="2400" b="1" dirty="0">
                <a:solidFill>
                  <a:srgbClr val="FF0000"/>
                </a:solidFill>
              </a:rPr>
              <a:t>ne yapmalı,</a:t>
            </a:r>
          </a:p>
        </p:txBody>
      </p:sp>
      <p:sp>
        <p:nvSpPr>
          <p:cNvPr id="10" name="TextBox 9"/>
          <p:cNvSpPr txBox="1"/>
          <p:nvPr/>
        </p:nvSpPr>
        <p:spPr>
          <a:xfrm>
            <a:off x="5486952" y="2001190"/>
            <a:ext cx="2054811" cy="461665"/>
          </a:xfrm>
          <a:prstGeom prst="rect">
            <a:avLst/>
          </a:prstGeom>
          <a:noFill/>
          <a:effectLst/>
        </p:spPr>
        <p:txBody>
          <a:bodyPr wrap="square" rtlCol="0">
            <a:spAutoFit/>
          </a:bodyPr>
          <a:lstStyle/>
          <a:p>
            <a:pPr algn="r"/>
            <a:r>
              <a:rPr lang="tr-TR" sz="2400" b="1" dirty="0">
                <a:solidFill>
                  <a:srgbClr val="FF0000"/>
                </a:solidFill>
              </a:rPr>
              <a:t>nasıl yapmalı?</a:t>
            </a:r>
          </a:p>
        </p:txBody>
      </p:sp>
    </p:spTree>
    <p:extLst>
      <p:ext uri="{BB962C8B-B14F-4D97-AF65-F5344CB8AC3E}">
        <p14:creationId xmlns:p14="http://schemas.microsoft.com/office/powerpoint/2010/main" val="1334789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50" fill="hold"/>
                                        <p:tgtEl>
                                          <p:spTgt spid="10"/>
                                        </p:tgtEl>
                                        <p:attrNameLst>
                                          <p:attrName>ppt_x</p:attrName>
                                        </p:attrNameLst>
                                      </p:cBhvr>
                                      <p:tavLst>
                                        <p:tav tm="0">
                                          <p:val>
                                            <p:strVal val="1+#ppt_w/2"/>
                                          </p:val>
                                        </p:tav>
                                        <p:tav tm="100000">
                                          <p:val>
                                            <p:strVal val="#ppt_x"/>
                                          </p:val>
                                        </p:tav>
                                      </p:tavLst>
                                    </p:anim>
                                    <p:anim calcmode="lin" valueType="num">
                                      <p:cBhvr additive="base">
                                        <p:cTn id="1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988" y="924"/>
            <a:ext cx="5669062" cy="7558751"/>
          </a:xfrm>
          <a:prstGeom prst="rect">
            <a:avLst/>
          </a:prstGeom>
        </p:spPr>
      </p:pic>
      <p:sp>
        <p:nvSpPr>
          <p:cNvPr id="11" name="TextBox 10"/>
          <p:cNvSpPr txBox="1"/>
          <p:nvPr/>
        </p:nvSpPr>
        <p:spPr>
          <a:xfrm>
            <a:off x="4440781" y="179345"/>
            <a:ext cx="3240084" cy="830997"/>
          </a:xfrm>
          <a:prstGeom prst="rect">
            <a:avLst/>
          </a:prstGeom>
          <a:noFill/>
          <a:effectLst/>
        </p:spPr>
        <p:txBody>
          <a:bodyPr wrap="square" rtlCol="0">
            <a:spAutoFit/>
          </a:bodyPr>
          <a:lstStyle/>
          <a:p>
            <a:pPr algn="r"/>
            <a:r>
              <a:rPr lang="tr-TR" sz="2400" b="1" dirty="0">
                <a:solidFill>
                  <a:srgbClr val="FF0000"/>
                </a:solidFill>
              </a:rPr>
              <a:t>Hayvanımızın sağlığını korumak için…</a:t>
            </a:r>
          </a:p>
        </p:txBody>
      </p:sp>
      <p:sp>
        <p:nvSpPr>
          <p:cNvPr id="6" name="Dikdörtgen 3"/>
          <p:cNvSpPr/>
          <p:nvPr/>
        </p:nvSpPr>
        <p:spPr>
          <a:xfrm>
            <a:off x="4831659" y="1690795"/>
            <a:ext cx="2743200" cy="3539430"/>
          </a:xfrm>
          <a:prstGeom prst="rect">
            <a:avLst/>
          </a:prstGeom>
        </p:spPr>
        <p:txBody>
          <a:bodyPr wrap="square">
            <a:spAutoFit/>
          </a:bodyPr>
          <a:lstStyle/>
          <a:p>
            <a:pPr marL="285750" indent="-285750">
              <a:buFont typeface="Wingdings" panose="05000000000000000000" pitchFamily="2" charset="2"/>
              <a:buChar char="Ø"/>
            </a:pPr>
            <a:r>
              <a:rPr lang="tr-TR" sz="1600" b="1" dirty="0" smtClean="0">
                <a:solidFill>
                  <a:schemeClr val="bg2">
                    <a:lumMod val="10000"/>
                  </a:schemeClr>
                </a:solidFill>
              </a:rPr>
              <a:t>Evini ve odanı mutlaka havalandır!</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smtClean="0">
                <a:solidFill>
                  <a:schemeClr val="bg2">
                    <a:lumMod val="10000"/>
                  </a:schemeClr>
                </a:solidFill>
              </a:rPr>
              <a:t>Hayvanını </a:t>
            </a:r>
            <a:r>
              <a:rPr lang="tr-TR" sz="1600" b="1" dirty="0">
                <a:solidFill>
                  <a:schemeClr val="bg2">
                    <a:lumMod val="10000"/>
                  </a:schemeClr>
                </a:solidFill>
              </a:rPr>
              <a:t>düzenli olarak veteriner hekim kontrolüne </a:t>
            </a:r>
            <a:r>
              <a:rPr lang="tr-TR" sz="1600" b="1" dirty="0" smtClean="0">
                <a:solidFill>
                  <a:schemeClr val="bg2">
                    <a:lumMod val="10000"/>
                  </a:schemeClr>
                </a:solidFill>
              </a:rPr>
              <a:t>götür!</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smtClean="0">
                <a:solidFill>
                  <a:schemeClr val="bg2">
                    <a:lumMod val="10000"/>
                  </a:schemeClr>
                </a:solidFill>
              </a:rPr>
              <a:t>Hayvanının </a:t>
            </a:r>
            <a:r>
              <a:rPr lang="tr-TR" sz="1600" b="1" dirty="0">
                <a:solidFill>
                  <a:schemeClr val="bg2">
                    <a:lumMod val="10000"/>
                  </a:schemeClr>
                </a:solidFill>
              </a:rPr>
              <a:t>aşılarını </a:t>
            </a:r>
            <a:r>
              <a:rPr lang="tr-TR" sz="1600" b="1" dirty="0" smtClean="0">
                <a:solidFill>
                  <a:schemeClr val="bg2">
                    <a:lumMod val="10000"/>
                  </a:schemeClr>
                </a:solidFill>
              </a:rPr>
              <a:t>yaptır!</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smtClean="0">
                <a:solidFill>
                  <a:schemeClr val="bg2">
                    <a:lumMod val="10000"/>
                  </a:schemeClr>
                </a:solidFill>
              </a:rPr>
              <a:t>Hayvanının </a:t>
            </a:r>
            <a:r>
              <a:rPr lang="tr-TR" sz="1600" b="1" dirty="0">
                <a:solidFill>
                  <a:schemeClr val="bg2">
                    <a:lumMod val="10000"/>
                  </a:schemeClr>
                </a:solidFill>
              </a:rPr>
              <a:t>dışkı kutusunu temiz </a:t>
            </a:r>
            <a:r>
              <a:rPr lang="tr-TR" sz="1600" b="1" dirty="0" smtClean="0">
                <a:solidFill>
                  <a:schemeClr val="bg2">
                    <a:lumMod val="10000"/>
                  </a:schemeClr>
                </a:solidFill>
              </a:rPr>
              <a:t>tut!</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smtClean="0">
                <a:solidFill>
                  <a:schemeClr val="bg2">
                    <a:lumMod val="10000"/>
                  </a:schemeClr>
                </a:solidFill>
              </a:rPr>
              <a:t>Hayvanının </a:t>
            </a:r>
            <a:r>
              <a:rPr lang="tr-TR" sz="1600" b="1" dirty="0">
                <a:solidFill>
                  <a:schemeClr val="bg2">
                    <a:lumMod val="10000"/>
                  </a:schemeClr>
                </a:solidFill>
              </a:rPr>
              <a:t>egzersiz ve bakım ihtiyaçlarını </a:t>
            </a:r>
            <a:r>
              <a:rPr lang="tr-TR" sz="1600" b="1" dirty="0" smtClean="0">
                <a:solidFill>
                  <a:schemeClr val="bg2">
                    <a:lumMod val="10000"/>
                  </a:schemeClr>
                </a:solidFill>
              </a:rPr>
              <a:t>gider!</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smtClean="0">
                <a:solidFill>
                  <a:schemeClr val="bg2">
                    <a:lumMod val="10000"/>
                  </a:schemeClr>
                </a:solidFill>
              </a:rPr>
              <a:t>Hayvanına </a:t>
            </a:r>
            <a:r>
              <a:rPr lang="tr-TR" sz="1600" b="1" dirty="0">
                <a:solidFill>
                  <a:schemeClr val="bg2">
                    <a:lumMod val="10000"/>
                  </a:schemeClr>
                </a:solidFill>
              </a:rPr>
              <a:t>eziyet </a:t>
            </a:r>
            <a:r>
              <a:rPr lang="tr-TR" sz="1600" b="1" dirty="0" smtClean="0">
                <a:solidFill>
                  <a:schemeClr val="bg2">
                    <a:lumMod val="10000"/>
                  </a:schemeClr>
                </a:solidFill>
              </a:rPr>
              <a:t>etme!</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smtClean="0">
                <a:solidFill>
                  <a:schemeClr val="bg2">
                    <a:lumMod val="10000"/>
                  </a:schemeClr>
                </a:solidFill>
              </a:rPr>
              <a:t>Hayvanına </a:t>
            </a:r>
            <a:r>
              <a:rPr lang="tr-TR" sz="1600" b="1" dirty="0">
                <a:solidFill>
                  <a:schemeClr val="bg2">
                    <a:lumMod val="10000"/>
                  </a:schemeClr>
                </a:solidFill>
              </a:rPr>
              <a:t>karşı </a:t>
            </a:r>
            <a:r>
              <a:rPr lang="tr-TR" sz="1600" b="1" dirty="0" smtClean="0">
                <a:solidFill>
                  <a:schemeClr val="bg2">
                    <a:lumMod val="10000"/>
                  </a:schemeClr>
                </a:solidFill>
              </a:rPr>
              <a:t>sorumluluklarını </a:t>
            </a:r>
            <a:r>
              <a:rPr lang="tr-TR" sz="1600" b="1" dirty="0">
                <a:solidFill>
                  <a:schemeClr val="bg2">
                    <a:lumMod val="10000"/>
                  </a:schemeClr>
                </a:solidFill>
              </a:rPr>
              <a:t>yerine </a:t>
            </a:r>
            <a:r>
              <a:rPr lang="tr-TR" sz="1600" b="1" dirty="0" smtClean="0">
                <a:solidFill>
                  <a:schemeClr val="bg2">
                    <a:lumMod val="10000"/>
                  </a:schemeClr>
                </a:solidFill>
              </a:rPr>
              <a:t>getir!</a:t>
            </a:r>
            <a:endParaRPr lang="tr-TR" sz="1600" b="1" dirty="0">
              <a:solidFill>
                <a:schemeClr val="bg2">
                  <a:lumMod val="10000"/>
                </a:schemeClr>
              </a:solidFill>
            </a:endParaRPr>
          </a:p>
        </p:txBody>
      </p:sp>
    </p:spTree>
    <p:extLst>
      <p:ext uri="{BB962C8B-B14F-4D97-AF65-F5344CB8AC3E}">
        <p14:creationId xmlns:p14="http://schemas.microsoft.com/office/powerpoint/2010/main" val="2160567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Right)">
                                      <p:cBhvr>
                                        <p:cTn id="12" dur="1000"/>
                                        <p:tgtEl>
                                          <p:spTgt spid="6">
                                            <p:txEl>
                                              <p:pRg st="0" end="0"/>
                                            </p:txEl>
                                          </p:spTgt>
                                        </p:tgtEl>
                                      </p:cBhvr>
                                    </p:animEffect>
                                  </p:childTnLst>
                                </p:cTn>
                              </p:par>
                            </p:childTnLst>
                          </p:cTn>
                        </p:par>
                        <p:par>
                          <p:cTn id="13" fill="hold">
                            <p:stCondLst>
                              <p:cond delay="1500"/>
                            </p:stCondLst>
                            <p:childTnLst>
                              <p:par>
                                <p:cTn id="14" presetID="18" presetClass="entr" presetSubtype="6"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strips(downRight)">
                                      <p:cBhvr>
                                        <p:cTn id="16" dur="1000"/>
                                        <p:tgtEl>
                                          <p:spTgt spid="6">
                                            <p:txEl>
                                              <p:pRg st="1" end="1"/>
                                            </p:txEl>
                                          </p:spTgt>
                                        </p:tgtEl>
                                      </p:cBhvr>
                                    </p:animEffect>
                                  </p:childTnLst>
                                </p:cTn>
                              </p:par>
                            </p:childTnLst>
                          </p:cTn>
                        </p:par>
                        <p:par>
                          <p:cTn id="17" fill="hold">
                            <p:stCondLst>
                              <p:cond delay="2500"/>
                            </p:stCondLst>
                            <p:childTnLst>
                              <p:par>
                                <p:cTn id="18" presetID="18" presetClass="entr" presetSubtype="6" fill="hold" grpId="0"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strips(downRight)">
                                      <p:cBhvr>
                                        <p:cTn id="20" dur="1000"/>
                                        <p:tgtEl>
                                          <p:spTgt spid="6">
                                            <p:txEl>
                                              <p:pRg st="2" end="2"/>
                                            </p:txEl>
                                          </p:spTgt>
                                        </p:tgtEl>
                                      </p:cBhvr>
                                    </p:animEffect>
                                  </p:childTnLst>
                                </p:cTn>
                              </p:par>
                            </p:childTnLst>
                          </p:cTn>
                        </p:par>
                        <p:par>
                          <p:cTn id="21" fill="hold">
                            <p:stCondLst>
                              <p:cond delay="3500"/>
                            </p:stCondLst>
                            <p:childTnLst>
                              <p:par>
                                <p:cTn id="22" presetID="18" presetClass="entr" presetSubtype="6"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strips(downRight)">
                                      <p:cBhvr>
                                        <p:cTn id="24" dur="1000"/>
                                        <p:tgtEl>
                                          <p:spTgt spid="6">
                                            <p:txEl>
                                              <p:pRg st="3" end="3"/>
                                            </p:txEl>
                                          </p:spTgt>
                                        </p:tgtEl>
                                      </p:cBhvr>
                                    </p:animEffect>
                                  </p:childTnLst>
                                </p:cTn>
                              </p:par>
                            </p:childTnLst>
                          </p:cTn>
                        </p:par>
                        <p:par>
                          <p:cTn id="25" fill="hold">
                            <p:stCondLst>
                              <p:cond delay="4500"/>
                            </p:stCondLst>
                            <p:childTnLst>
                              <p:par>
                                <p:cTn id="26" presetID="18" presetClass="entr" presetSubtype="6" fill="hold" grpId="0"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strips(downRight)">
                                      <p:cBhvr>
                                        <p:cTn id="28" dur="1000"/>
                                        <p:tgtEl>
                                          <p:spTgt spid="6">
                                            <p:txEl>
                                              <p:pRg st="4" end="4"/>
                                            </p:txEl>
                                          </p:spTgt>
                                        </p:tgtEl>
                                      </p:cBhvr>
                                    </p:animEffect>
                                  </p:childTnLst>
                                </p:cTn>
                              </p:par>
                            </p:childTnLst>
                          </p:cTn>
                        </p:par>
                        <p:par>
                          <p:cTn id="29" fill="hold">
                            <p:stCondLst>
                              <p:cond delay="5500"/>
                            </p:stCondLst>
                            <p:childTnLst>
                              <p:par>
                                <p:cTn id="30" presetID="18" presetClass="entr" presetSubtype="6"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trips(downRight)">
                                      <p:cBhvr>
                                        <p:cTn id="32" dur="1000"/>
                                        <p:tgtEl>
                                          <p:spTgt spid="6">
                                            <p:txEl>
                                              <p:pRg st="5" end="5"/>
                                            </p:txEl>
                                          </p:spTgt>
                                        </p:tgtEl>
                                      </p:cBhvr>
                                    </p:animEffect>
                                  </p:childTnLst>
                                </p:cTn>
                              </p:par>
                            </p:childTnLst>
                          </p:cTn>
                        </p:par>
                        <p:par>
                          <p:cTn id="33" fill="hold">
                            <p:stCondLst>
                              <p:cond delay="6500"/>
                            </p:stCondLst>
                            <p:childTnLst>
                              <p:par>
                                <p:cTn id="34" presetID="18" presetClass="entr" presetSubtype="6" fill="hold" grpId="0"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strips(downRight)">
                                      <p:cBhvr>
                                        <p:cTn id="36"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7" y="923"/>
            <a:ext cx="5400671" cy="7600927"/>
          </a:xfrm>
          <a:prstGeom prst="rect">
            <a:avLst/>
          </a:prstGeom>
        </p:spPr>
      </p:pic>
      <p:sp>
        <p:nvSpPr>
          <p:cNvPr id="11" name="TextBox 10"/>
          <p:cNvSpPr txBox="1"/>
          <p:nvPr/>
        </p:nvSpPr>
        <p:spPr>
          <a:xfrm>
            <a:off x="2766885" y="179345"/>
            <a:ext cx="4913980" cy="461665"/>
          </a:xfrm>
          <a:prstGeom prst="rect">
            <a:avLst/>
          </a:prstGeom>
          <a:noFill/>
          <a:effectLst/>
        </p:spPr>
        <p:txBody>
          <a:bodyPr wrap="square" rtlCol="0">
            <a:spAutoFit/>
          </a:bodyPr>
          <a:lstStyle/>
          <a:p>
            <a:pPr algn="r"/>
            <a:r>
              <a:rPr lang="tr-TR" sz="2400" b="1" dirty="0">
                <a:solidFill>
                  <a:srgbClr val="FF0000"/>
                </a:solidFill>
              </a:rPr>
              <a:t>Kıyafet seçiminde sağlığımız için…</a:t>
            </a:r>
          </a:p>
        </p:txBody>
      </p:sp>
      <p:sp>
        <p:nvSpPr>
          <p:cNvPr id="6" name="Dikdörtgen 3"/>
          <p:cNvSpPr/>
          <p:nvPr/>
        </p:nvSpPr>
        <p:spPr>
          <a:xfrm>
            <a:off x="3313959" y="1246841"/>
            <a:ext cx="3819832" cy="2308324"/>
          </a:xfrm>
          <a:prstGeom prst="rect">
            <a:avLst/>
          </a:prstGeom>
        </p:spPr>
        <p:txBody>
          <a:bodyPr wrap="square">
            <a:spAutoFit/>
          </a:bodyPr>
          <a:lstStyle/>
          <a:p>
            <a:pPr marL="285750" indent="-285750">
              <a:buFont typeface="Wingdings" panose="05000000000000000000" pitchFamily="2" charset="2"/>
              <a:buChar char="Ø"/>
            </a:pPr>
            <a:r>
              <a:rPr lang="tr-TR" sz="1600" b="1" dirty="0">
                <a:solidFill>
                  <a:schemeClr val="bg2">
                    <a:lumMod val="10000"/>
                  </a:schemeClr>
                </a:solidFill>
              </a:rPr>
              <a:t>Çevre ve iklim şartlarına uygun kıyafetler </a:t>
            </a:r>
            <a:r>
              <a:rPr lang="tr-TR" sz="1600" b="1" dirty="0" smtClean="0">
                <a:solidFill>
                  <a:schemeClr val="bg2">
                    <a:lumMod val="10000"/>
                  </a:schemeClr>
                </a:solidFill>
              </a:rPr>
              <a:t>seç!</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a:solidFill>
                  <a:schemeClr val="bg2">
                    <a:lumMod val="10000"/>
                  </a:schemeClr>
                </a:solidFill>
              </a:rPr>
              <a:t>Yazlık </a:t>
            </a:r>
            <a:r>
              <a:rPr lang="tr-TR" sz="1600" b="1" dirty="0" smtClean="0">
                <a:solidFill>
                  <a:schemeClr val="bg2">
                    <a:lumMod val="10000"/>
                  </a:schemeClr>
                </a:solidFill>
              </a:rPr>
              <a:t>kıyafetlerde </a:t>
            </a:r>
            <a:r>
              <a:rPr lang="tr-TR" sz="1600" b="1" dirty="0">
                <a:solidFill>
                  <a:schemeClr val="bg2">
                    <a:lumMod val="10000"/>
                  </a:schemeClr>
                </a:solidFill>
              </a:rPr>
              <a:t>ince ve pamuktan yapılmış kumaşları tercih </a:t>
            </a:r>
            <a:r>
              <a:rPr lang="tr-TR" sz="1600" b="1" dirty="0" smtClean="0">
                <a:solidFill>
                  <a:schemeClr val="bg2">
                    <a:lumMod val="10000"/>
                  </a:schemeClr>
                </a:solidFill>
              </a:rPr>
              <a:t>et!</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a:solidFill>
                  <a:schemeClr val="bg2">
                    <a:lumMod val="10000"/>
                  </a:schemeClr>
                </a:solidFill>
              </a:rPr>
              <a:t>Kışın tek bir kalın kıyafet yerine ince birkaç kat giymeyi tercih </a:t>
            </a:r>
            <a:r>
              <a:rPr lang="tr-TR" sz="1600" b="1" dirty="0" smtClean="0">
                <a:solidFill>
                  <a:schemeClr val="bg2">
                    <a:lumMod val="10000"/>
                  </a:schemeClr>
                </a:solidFill>
              </a:rPr>
              <a:t>et!</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a:solidFill>
                  <a:schemeClr val="bg2">
                    <a:lumMod val="10000"/>
                  </a:schemeClr>
                </a:solidFill>
              </a:rPr>
              <a:t>Çok sıkı kıyafetler </a:t>
            </a:r>
            <a:r>
              <a:rPr lang="tr-TR" sz="1600" b="1" dirty="0" smtClean="0">
                <a:solidFill>
                  <a:schemeClr val="bg2">
                    <a:lumMod val="10000"/>
                  </a:schemeClr>
                </a:solidFill>
              </a:rPr>
              <a:t>giyme, </a:t>
            </a:r>
            <a:r>
              <a:rPr lang="tr-TR" sz="1600" b="1" dirty="0">
                <a:solidFill>
                  <a:schemeClr val="bg2">
                    <a:lumMod val="10000"/>
                  </a:schemeClr>
                </a:solidFill>
              </a:rPr>
              <a:t>havadar ve bol kıyafetleri tercih </a:t>
            </a:r>
            <a:r>
              <a:rPr lang="tr-TR" sz="1600" b="1" dirty="0" smtClean="0">
                <a:solidFill>
                  <a:schemeClr val="bg2">
                    <a:lumMod val="10000"/>
                  </a:schemeClr>
                </a:solidFill>
              </a:rPr>
              <a:t>et!</a:t>
            </a:r>
            <a:endParaRPr lang="tr-TR" sz="1600" b="1" dirty="0">
              <a:solidFill>
                <a:schemeClr val="bg2">
                  <a:lumMod val="10000"/>
                </a:schemeClr>
              </a:solidFill>
            </a:endParaRPr>
          </a:p>
          <a:p>
            <a:pPr marL="285750" indent="-285750">
              <a:buFont typeface="Wingdings" panose="05000000000000000000" pitchFamily="2" charset="2"/>
              <a:buChar char="Ø"/>
            </a:pPr>
            <a:r>
              <a:rPr lang="tr-TR" sz="1600" b="1" dirty="0">
                <a:solidFill>
                  <a:schemeClr val="bg2">
                    <a:lumMod val="10000"/>
                  </a:schemeClr>
                </a:solidFill>
              </a:rPr>
              <a:t>Ayağı sıkmayan, sağlıklı ayakkabılar </a:t>
            </a:r>
            <a:r>
              <a:rPr lang="tr-TR" sz="1600" b="1" dirty="0" smtClean="0">
                <a:solidFill>
                  <a:schemeClr val="bg2">
                    <a:lumMod val="10000"/>
                  </a:schemeClr>
                </a:solidFill>
              </a:rPr>
              <a:t>giy!</a:t>
            </a:r>
            <a:endParaRPr lang="tr-TR" sz="1600" b="1" dirty="0">
              <a:solidFill>
                <a:schemeClr val="bg2">
                  <a:lumMod val="10000"/>
                </a:schemeClr>
              </a:solidFill>
            </a:endParaRPr>
          </a:p>
        </p:txBody>
      </p:sp>
    </p:spTree>
    <p:extLst>
      <p:ext uri="{BB962C8B-B14F-4D97-AF65-F5344CB8AC3E}">
        <p14:creationId xmlns:p14="http://schemas.microsoft.com/office/powerpoint/2010/main" val="2001583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Right)">
                                      <p:cBhvr>
                                        <p:cTn id="12" dur="1000"/>
                                        <p:tgtEl>
                                          <p:spTgt spid="6">
                                            <p:txEl>
                                              <p:pRg st="0" end="0"/>
                                            </p:txEl>
                                          </p:spTgt>
                                        </p:tgtEl>
                                      </p:cBhvr>
                                    </p:animEffect>
                                  </p:childTnLst>
                                </p:cTn>
                              </p:par>
                            </p:childTnLst>
                          </p:cTn>
                        </p:par>
                        <p:par>
                          <p:cTn id="13" fill="hold">
                            <p:stCondLst>
                              <p:cond delay="1500"/>
                            </p:stCondLst>
                            <p:childTnLst>
                              <p:par>
                                <p:cTn id="14" presetID="18" presetClass="entr" presetSubtype="6"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strips(downRight)">
                                      <p:cBhvr>
                                        <p:cTn id="16" dur="1000"/>
                                        <p:tgtEl>
                                          <p:spTgt spid="6">
                                            <p:txEl>
                                              <p:pRg st="1" end="1"/>
                                            </p:txEl>
                                          </p:spTgt>
                                        </p:tgtEl>
                                      </p:cBhvr>
                                    </p:animEffect>
                                  </p:childTnLst>
                                </p:cTn>
                              </p:par>
                            </p:childTnLst>
                          </p:cTn>
                        </p:par>
                        <p:par>
                          <p:cTn id="17" fill="hold">
                            <p:stCondLst>
                              <p:cond delay="2500"/>
                            </p:stCondLst>
                            <p:childTnLst>
                              <p:par>
                                <p:cTn id="18" presetID="18" presetClass="entr" presetSubtype="6" fill="hold" grpId="0"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strips(downRight)">
                                      <p:cBhvr>
                                        <p:cTn id="20" dur="1000"/>
                                        <p:tgtEl>
                                          <p:spTgt spid="6">
                                            <p:txEl>
                                              <p:pRg st="2" end="2"/>
                                            </p:txEl>
                                          </p:spTgt>
                                        </p:tgtEl>
                                      </p:cBhvr>
                                    </p:animEffect>
                                  </p:childTnLst>
                                </p:cTn>
                              </p:par>
                            </p:childTnLst>
                          </p:cTn>
                        </p:par>
                        <p:par>
                          <p:cTn id="21" fill="hold">
                            <p:stCondLst>
                              <p:cond delay="3500"/>
                            </p:stCondLst>
                            <p:childTnLst>
                              <p:par>
                                <p:cTn id="22" presetID="18" presetClass="entr" presetSubtype="6"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strips(downRight)">
                                      <p:cBhvr>
                                        <p:cTn id="24" dur="1000"/>
                                        <p:tgtEl>
                                          <p:spTgt spid="6">
                                            <p:txEl>
                                              <p:pRg st="3" end="3"/>
                                            </p:txEl>
                                          </p:spTgt>
                                        </p:tgtEl>
                                      </p:cBhvr>
                                    </p:animEffect>
                                  </p:childTnLst>
                                </p:cTn>
                              </p:par>
                            </p:childTnLst>
                          </p:cTn>
                        </p:par>
                        <p:par>
                          <p:cTn id="25" fill="hold">
                            <p:stCondLst>
                              <p:cond delay="4500"/>
                            </p:stCondLst>
                            <p:childTnLst>
                              <p:par>
                                <p:cTn id="26" presetID="18" presetClass="entr" presetSubtype="6" fill="hold" grpId="0"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strips(downRight)">
                                      <p:cBhvr>
                                        <p:cTn id="28"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977" y="0"/>
            <a:ext cx="5675085" cy="7566780"/>
          </a:xfrm>
          <a:prstGeom prst="rect">
            <a:avLst/>
          </a:prstGeom>
        </p:spPr>
      </p:pic>
      <p:sp>
        <p:nvSpPr>
          <p:cNvPr id="6" name="TextBox 2"/>
          <p:cNvSpPr txBox="1"/>
          <p:nvPr/>
        </p:nvSpPr>
        <p:spPr>
          <a:xfrm>
            <a:off x="2611055" y="246981"/>
            <a:ext cx="3358361" cy="492443"/>
          </a:xfrm>
          <a:prstGeom prst="rect">
            <a:avLst/>
          </a:prstGeom>
          <a:noFill/>
          <a:effectLst/>
        </p:spPr>
        <p:txBody>
          <a:bodyPr wrap="square" rtlCol="0">
            <a:spAutoFit/>
          </a:bodyPr>
          <a:lstStyle/>
          <a:p>
            <a:r>
              <a:rPr lang="tr-TR" sz="2600" b="1" dirty="0"/>
              <a:t>Sağlıklı Yaşamak İçin…</a:t>
            </a:r>
          </a:p>
        </p:txBody>
      </p:sp>
      <p:sp>
        <p:nvSpPr>
          <p:cNvPr id="7" name="Dikdörtgen 1"/>
          <p:cNvSpPr/>
          <p:nvPr/>
        </p:nvSpPr>
        <p:spPr>
          <a:xfrm>
            <a:off x="2601862" y="739424"/>
            <a:ext cx="4875315" cy="1323439"/>
          </a:xfrm>
          <a:prstGeom prst="rect">
            <a:avLst/>
          </a:prstGeom>
        </p:spPr>
        <p:txBody>
          <a:bodyPr wrap="square">
            <a:spAutoFit/>
          </a:bodyPr>
          <a:lstStyle/>
          <a:p>
            <a:r>
              <a:rPr lang="tr-TR" sz="1600" b="1" dirty="0"/>
              <a:t>Vücudun doğal dengesini korumak sağlıklı olmak demektir. Vücudumuz kendisini korur ve hastalıklara karşı savunur. Ama bizim de ona yardımcı olmamız gerekir. Peki vücudumuzun hastalıklarla savaşması ve daha güçlü olması için ona nasıl yardımcı olabiliriz? </a:t>
            </a:r>
          </a:p>
        </p:txBody>
      </p:sp>
    </p:spTree>
    <p:extLst>
      <p:ext uri="{BB962C8B-B14F-4D97-AF65-F5344CB8AC3E}">
        <p14:creationId xmlns:p14="http://schemas.microsoft.com/office/powerpoint/2010/main" val="3827605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2" y="923"/>
            <a:ext cx="5400670" cy="7600927"/>
          </a:xfrm>
          <a:prstGeom prst="rect">
            <a:avLst/>
          </a:prstGeom>
        </p:spPr>
      </p:pic>
      <p:sp>
        <p:nvSpPr>
          <p:cNvPr id="11" name="TextBox 10"/>
          <p:cNvSpPr txBox="1"/>
          <p:nvPr/>
        </p:nvSpPr>
        <p:spPr>
          <a:xfrm>
            <a:off x="2471918" y="179345"/>
            <a:ext cx="2333012" cy="461665"/>
          </a:xfrm>
          <a:prstGeom prst="rect">
            <a:avLst/>
          </a:prstGeom>
          <a:noFill/>
          <a:effectLst/>
        </p:spPr>
        <p:txBody>
          <a:bodyPr wrap="square" rtlCol="0">
            <a:spAutoFit/>
          </a:bodyPr>
          <a:lstStyle/>
          <a:p>
            <a:pPr algn="r"/>
            <a:r>
              <a:rPr lang="tr-TR" sz="2400" b="1" dirty="0">
                <a:solidFill>
                  <a:srgbClr val="FF0000"/>
                </a:solidFill>
              </a:rPr>
              <a:t>İyi bir uyku için…</a:t>
            </a:r>
          </a:p>
        </p:txBody>
      </p:sp>
      <p:sp>
        <p:nvSpPr>
          <p:cNvPr id="6" name="Dikdörtgen 3"/>
          <p:cNvSpPr/>
          <p:nvPr/>
        </p:nvSpPr>
        <p:spPr>
          <a:xfrm>
            <a:off x="2841318" y="1070155"/>
            <a:ext cx="4396402" cy="2062103"/>
          </a:xfrm>
          <a:prstGeom prst="rect">
            <a:avLst/>
          </a:prstGeom>
        </p:spPr>
        <p:txBody>
          <a:bodyPr wrap="square">
            <a:spAutoFit/>
          </a:bodyPr>
          <a:lstStyle/>
          <a:p>
            <a:pPr marL="285750" indent="-285750">
              <a:buFont typeface="Wingdings" panose="05000000000000000000" pitchFamily="2" charset="2"/>
              <a:buChar char="Ø"/>
            </a:pPr>
            <a:r>
              <a:rPr lang="tr-TR" sz="1600" b="1" dirty="0">
                <a:solidFill>
                  <a:schemeClr val="bg2">
                    <a:lumMod val="10000"/>
                  </a:schemeClr>
                </a:solidFill>
              </a:rPr>
              <a:t>Uykudan kısa bir süre önce yemek yeme!</a:t>
            </a:r>
          </a:p>
          <a:p>
            <a:pPr marL="285750" indent="-285750">
              <a:buFont typeface="Wingdings" panose="05000000000000000000" pitchFamily="2" charset="2"/>
              <a:buChar char="Ø"/>
            </a:pPr>
            <a:r>
              <a:rPr lang="tr-TR" sz="1600" b="1" dirty="0">
                <a:solidFill>
                  <a:schemeClr val="bg2">
                    <a:lumMod val="10000"/>
                  </a:schemeClr>
                </a:solidFill>
              </a:rPr>
              <a:t>Gün içerisinde bol fiziksel aktivite yap!</a:t>
            </a:r>
          </a:p>
          <a:p>
            <a:pPr marL="285750" indent="-285750">
              <a:buFont typeface="Wingdings" panose="05000000000000000000" pitchFamily="2" charset="2"/>
              <a:buChar char="Ø"/>
            </a:pPr>
            <a:r>
              <a:rPr lang="tr-TR" sz="1600" b="1" dirty="0">
                <a:solidFill>
                  <a:schemeClr val="bg2">
                    <a:lumMod val="10000"/>
                  </a:schemeClr>
                </a:solidFill>
              </a:rPr>
              <a:t>Gazlı ve şekerli içeceklerden uzak dur!</a:t>
            </a:r>
          </a:p>
          <a:p>
            <a:pPr marL="285750" indent="-285750">
              <a:buFont typeface="Wingdings" panose="05000000000000000000" pitchFamily="2" charset="2"/>
              <a:buChar char="Ø"/>
            </a:pPr>
            <a:r>
              <a:rPr lang="tr-TR" sz="1600" b="1" dirty="0">
                <a:solidFill>
                  <a:schemeClr val="bg2">
                    <a:lumMod val="10000"/>
                  </a:schemeClr>
                </a:solidFill>
              </a:rPr>
              <a:t>Akşam yemeğinde hafif şeyler yemeye özen göster!</a:t>
            </a:r>
          </a:p>
          <a:p>
            <a:pPr marL="285750" indent="-285750">
              <a:buFont typeface="Wingdings" panose="05000000000000000000" pitchFamily="2" charset="2"/>
              <a:buChar char="Ø"/>
            </a:pPr>
            <a:r>
              <a:rPr lang="tr-TR" sz="1600" b="1" dirty="0">
                <a:solidFill>
                  <a:schemeClr val="bg2">
                    <a:lumMod val="10000"/>
                  </a:schemeClr>
                </a:solidFill>
              </a:rPr>
              <a:t>Mümkün olduğunca karanlık bir ortamda uyu!</a:t>
            </a:r>
          </a:p>
          <a:p>
            <a:pPr marL="285750" indent="-285750">
              <a:buFont typeface="Wingdings" panose="05000000000000000000" pitchFamily="2" charset="2"/>
              <a:buChar char="Ø"/>
            </a:pPr>
            <a:r>
              <a:rPr lang="tr-TR" sz="1600" b="1" dirty="0">
                <a:solidFill>
                  <a:schemeClr val="bg2">
                    <a:lumMod val="10000"/>
                  </a:schemeClr>
                </a:solidFill>
              </a:rPr>
              <a:t>Gece erken yat!</a:t>
            </a:r>
          </a:p>
          <a:p>
            <a:pPr marL="285750" indent="-285750">
              <a:buFont typeface="Wingdings" panose="05000000000000000000" pitchFamily="2" charset="2"/>
              <a:buChar char="Ø"/>
            </a:pPr>
            <a:r>
              <a:rPr lang="tr-TR" sz="1600" b="1" dirty="0">
                <a:solidFill>
                  <a:schemeClr val="bg2">
                    <a:lumMod val="10000"/>
                  </a:schemeClr>
                </a:solidFill>
              </a:rPr>
              <a:t>Sabah erken kalk!</a:t>
            </a:r>
          </a:p>
        </p:txBody>
      </p:sp>
    </p:spTree>
    <p:extLst>
      <p:ext uri="{BB962C8B-B14F-4D97-AF65-F5344CB8AC3E}">
        <p14:creationId xmlns:p14="http://schemas.microsoft.com/office/powerpoint/2010/main" val="1772868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Right)">
                                      <p:cBhvr>
                                        <p:cTn id="12" dur="1000"/>
                                        <p:tgtEl>
                                          <p:spTgt spid="6">
                                            <p:txEl>
                                              <p:pRg st="0" end="0"/>
                                            </p:txEl>
                                          </p:spTgt>
                                        </p:tgtEl>
                                      </p:cBhvr>
                                    </p:animEffect>
                                  </p:childTnLst>
                                </p:cTn>
                              </p:par>
                            </p:childTnLst>
                          </p:cTn>
                        </p:par>
                        <p:par>
                          <p:cTn id="13" fill="hold">
                            <p:stCondLst>
                              <p:cond delay="1500"/>
                            </p:stCondLst>
                            <p:childTnLst>
                              <p:par>
                                <p:cTn id="14" presetID="18" presetClass="entr" presetSubtype="6"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strips(downRight)">
                                      <p:cBhvr>
                                        <p:cTn id="16" dur="1000"/>
                                        <p:tgtEl>
                                          <p:spTgt spid="6">
                                            <p:txEl>
                                              <p:pRg st="1" end="1"/>
                                            </p:txEl>
                                          </p:spTgt>
                                        </p:tgtEl>
                                      </p:cBhvr>
                                    </p:animEffect>
                                  </p:childTnLst>
                                </p:cTn>
                              </p:par>
                            </p:childTnLst>
                          </p:cTn>
                        </p:par>
                        <p:par>
                          <p:cTn id="17" fill="hold">
                            <p:stCondLst>
                              <p:cond delay="2500"/>
                            </p:stCondLst>
                            <p:childTnLst>
                              <p:par>
                                <p:cTn id="18" presetID="18" presetClass="entr" presetSubtype="6" fill="hold" grpId="0"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strips(downRight)">
                                      <p:cBhvr>
                                        <p:cTn id="20" dur="1000"/>
                                        <p:tgtEl>
                                          <p:spTgt spid="6">
                                            <p:txEl>
                                              <p:pRg st="2" end="2"/>
                                            </p:txEl>
                                          </p:spTgt>
                                        </p:tgtEl>
                                      </p:cBhvr>
                                    </p:animEffect>
                                  </p:childTnLst>
                                </p:cTn>
                              </p:par>
                            </p:childTnLst>
                          </p:cTn>
                        </p:par>
                        <p:par>
                          <p:cTn id="21" fill="hold">
                            <p:stCondLst>
                              <p:cond delay="3500"/>
                            </p:stCondLst>
                            <p:childTnLst>
                              <p:par>
                                <p:cTn id="22" presetID="18" presetClass="entr" presetSubtype="6"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strips(downRight)">
                                      <p:cBhvr>
                                        <p:cTn id="24" dur="1000"/>
                                        <p:tgtEl>
                                          <p:spTgt spid="6">
                                            <p:txEl>
                                              <p:pRg st="3" end="3"/>
                                            </p:txEl>
                                          </p:spTgt>
                                        </p:tgtEl>
                                      </p:cBhvr>
                                    </p:animEffect>
                                  </p:childTnLst>
                                </p:cTn>
                              </p:par>
                            </p:childTnLst>
                          </p:cTn>
                        </p:par>
                        <p:par>
                          <p:cTn id="25" fill="hold">
                            <p:stCondLst>
                              <p:cond delay="4500"/>
                            </p:stCondLst>
                            <p:childTnLst>
                              <p:par>
                                <p:cTn id="26" presetID="18" presetClass="entr" presetSubtype="6" fill="hold" grpId="0"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strips(downRight)">
                                      <p:cBhvr>
                                        <p:cTn id="28" dur="1000"/>
                                        <p:tgtEl>
                                          <p:spTgt spid="6">
                                            <p:txEl>
                                              <p:pRg st="4" end="4"/>
                                            </p:txEl>
                                          </p:spTgt>
                                        </p:tgtEl>
                                      </p:cBhvr>
                                    </p:animEffect>
                                  </p:childTnLst>
                                </p:cTn>
                              </p:par>
                            </p:childTnLst>
                          </p:cTn>
                        </p:par>
                        <p:par>
                          <p:cTn id="29" fill="hold">
                            <p:stCondLst>
                              <p:cond delay="5500"/>
                            </p:stCondLst>
                            <p:childTnLst>
                              <p:par>
                                <p:cTn id="30" presetID="18" presetClass="entr" presetSubtype="6"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trips(downRight)">
                                      <p:cBhvr>
                                        <p:cTn id="32" dur="1000"/>
                                        <p:tgtEl>
                                          <p:spTgt spid="6">
                                            <p:txEl>
                                              <p:pRg st="5" end="5"/>
                                            </p:txEl>
                                          </p:spTgt>
                                        </p:tgtEl>
                                      </p:cBhvr>
                                    </p:animEffect>
                                  </p:childTnLst>
                                </p:cTn>
                              </p:par>
                            </p:childTnLst>
                          </p:cTn>
                        </p:par>
                        <p:par>
                          <p:cTn id="33" fill="hold">
                            <p:stCondLst>
                              <p:cond delay="6500"/>
                            </p:stCondLst>
                            <p:childTnLst>
                              <p:par>
                                <p:cTn id="34" presetID="18" presetClass="entr" presetSubtype="6" fill="hold" grpId="0"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strips(downRight)">
                                      <p:cBhvr>
                                        <p:cTn id="36"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0079038" cy="7559279"/>
          </a:xfrm>
          <a:prstGeom prst="rect">
            <a:avLst/>
          </a:prstGeom>
          <a:noFill/>
          <a:ln>
            <a:noFill/>
          </a:ln>
        </p:spPr>
      </p:pic>
    </p:spTree>
    <p:extLst>
      <p:ext uri="{BB962C8B-B14F-4D97-AF65-F5344CB8AC3E}">
        <p14:creationId xmlns:p14="http://schemas.microsoft.com/office/powerpoint/2010/main" val="3151550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0079038" cy="7559278"/>
          </a:xfrm>
          <a:prstGeom prst="rect">
            <a:avLst/>
          </a:prstGeom>
          <a:noFill/>
          <a:ln>
            <a:noFill/>
          </a:ln>
        </p:spPr>
      </p:pic>
    </p:spTree>
    <p:extLst>
      <p:ext uri="{BB962C8B-B14F-4D97-AF65-F5344CB8AC3E}">
        <p14:creationId xmlns:p14="http://schemas.microsoft.com/office/powerpoint/2010/main" val="2474287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0079038" cy="7559278"/>
          </a:xfrm>
          <a:prstGeom prst="rect">
            <a:avLst/>
          </a:prstGeom>
          <a:noFill/>
          <a:ln>
            <a:noFill/>
          </a:ln>
        </p:spPr>
      </p:pic>
    </p:spTree>
    <p:extLst>
      <p:ext uri="{BB962C8B-B14F-4D97-AF65-F5344CB8AC3E}">
        <p14:creationId xmlns:p14="http://schemas.microsoft.com/office/powerpoint/2010/main" val="615083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3" y="923"/>
            <a:ext cx="5400669" cy="7600927"/>
          </a:xfrm>
          <a:prstGeom prst="rect">
            <a:avLst/>
          </a:prstGeom>
        </p:spPr>
      </p:pic>
      <p:sp>
        <p:nvSpPr>
          <p:cNvPr id="6" name="Dikdörtgen 3"/>
          <p:cNvSpPr/>
          <p:nvPr/>
        </p:nvSpPr>
        <p:spPr>
          <a:xfrm>
            <a:off x="2693837" y="1233483"/>
            <a:ext cx="4792532" cy="3108543"/>
          </a:xfrm>
          <a:prstGeom prst="rect">
            <a:avLst/>
          </a:prstGeom>
        </p:spPr>
        <p:txBody>
          <a:bodyPr wrap="square">
            <a:spAutoFit/>
          </a:bodyPr>
          <a:lstStyle/>
          <a:p>
            <a:pPr marL="342900" indent="-342900">
              <a:buFont typeface="+mj-lt"/>
              <a:buAutoNum type="arabicPeriod"/>
            </a:pPr>
            <a:r>
              <a:rPr lang="tr-TR" sz="1400" b="1" dirty="0">
                <a:solidFill>
                  <a:schemeClr val="bg2">
                    <a:lumMod val="10000"/>
                  </a:schemeClr>
                </a:solidFill>
              </a:rPr>
              <a:t>Kerem ve Asım arkadaşlarını niçin bekliyorlar?</a:t>
            </a:r>
          </a:p>
          <a:p>
            <a:pPr marL="342900" indent="-342900">
              <a:buFont typeface="+mj-lt"/>
              <a:buAutoNum type="arabicPeriod"/>
            </a:pPr>
            <a:r>
              <a:rPr lang="tr-TR" sz="1400" b="1" dirty="0">
                <a:solidFill>
                  <a:schemeClr val="bg2">
                    <a:lumMod val="10000"/>
                  </a:schemeClr>
                </a:solidFill>
              </a:rPr>
              <a:t>Taha arkadaşlarının yanına geldiğinde neden nefes nefese kalmıştı?</a:t>
            </a:r>
          </a:p>
          <a:p>
            <a:pPr marL="342900" indent="-342900">
              <a:buFont typeface="+mj-lt"/>
              <a:buAutoNum type="arabicPeriod"/>
            </a:pPr>
            <a:r>
              <a:rPr lang="tr-TR" sz="1400" b="1" dirty="0">
                <a:solidFill>
                  <a:schemeClr val="bg2">
                    <a:lumMod val="10000"/>
                  </a:schemeClr>
                </a:solidFill>
              </a:rPr>
              <a:t>Emir’in hasta olmasının sebebi nedir?</a:t>
            </a:r>
          </a:p>
          <a:p>
            <a:pPr marL="342900" indent="-342900">
              <a:buFont typeface="+mj-lt"/>
              <a:buAutoNum type="arabicPeriod"/>
            </a:pPr>
            <a:r>
              <a:rPr lang="tr-TR" sz="1400" b="1" dirty="0">
                <a:solidFill>
                  <a:schemeClr val="bg2">
                    <a:lumMod val="10000"/>
                  </a:schemeClr>
                </a:solidFill>
              </a:rPr>
              <a:t>Arkadaşları Emir’in hasta olduğunu duyunca neden paniğe kapıldılar?</a:t>
            </a:r>
          </a:p>
          <a:p>
            <a:pPr marL="342900" indent="-342900">
              <a:buFont typeface="+mj-lt"/>
              <a:buAutoNum type="arabicPeriod"/>
            </a:pPr>
            <a:r>
              <a:rPr lang="tr-TR" sz="1400" b="1" dirty="0">
                <a:solidFill>
                  <a:schemeClr val="bg2">
                    <a:lumMod val="10000"/>
                  </a:schemeClr>
                </a:solidFill>
              </a:rPr>
              <a:t>Hasta arkadaşlarını ziyarete giderken Asım’ın çikolata götürme fikri neden tepki görüyor?</a:t>
            </a:r>
          </a:p>
          <a:p>
            <a:pPr marL="342900" indent="-342900">
              <a:buFont typeface="+mj-lt"/>
              <a:buAutoNum type="arabicPeriod"/>
            </a:pPr>
            <a:r>
              <a:rPr lang="tr-TR" sz="1400" b="1" dirty="0">
                <a:solidFill>
                  <a:schemeClr val="bg2">
                    <a:lumMod val="10000"/>
                  </a:schemeClr>
                </a:solidFill>
              </a:rPr>
              <a:t>Emir’in yemek alışkanlıklarını doğru buluyor musunuz? Neden?</a:t>
            </a:r>
          </a:p>
          <a:p>
            <a:pPr marL="342900" indent="-342900">
              <a:buFont typeface="+mj-lt"/>
              <a:buAutoNum type="arabicPeriod"/>
            </a:pPr>
            <a:r>
              <a:rPr lang="tr-TR" sz="1400" b="1" dirty="0" err="1" smtClean="0">
                <a:solidFill>
                  <a:schemeClr val="bg2">
                    <a:lumMod val="10000"/>
                  </a:schemeClr>
                </a:solidFill>
              </a:rPr>
              <a:t>Yeşilcan</a:t>
            </a:r>
            <a:r>
              <a:rPr lang="tr-TR" sz="1400" b="1" dirty="0" smtClean="0">
                <a:solidFill>
                  <a:schemeClr val="bg2">
                    <a:lumMod val="10000"/>
                  </a:schemeClr>
                </a:solidFill>
              </a:rPr>
              <a:t>, </a:t>
            </a:r>
            <a:r>
              <a:rPr lang="tr-TR" sz="1400" b="1" dirty="0">
                <a:solidFill>
                  <a:schemeClr val="bg2">
                    <a:lumMod val="10000"/>
                  </a:schemeClr>
                </a:solidFill>
              </a:rPr>
              <a:t>Emir’i abur cubur yemekten vazgeçirmek için nasıl bir yöntem uyguluyor?</a:t>
            </a:r>
          </a:p>
          <a:p>
            <a:pPr marL="342900" indent="-342900">
              <a:buFont typeface="+mj-lt"/>
              <a:buAutoNum type="arabicPeriod"/>
            </a:pPr>
            <a:r>
              <a:rPr lang="tr-TR" sz="1400" b="1" dirty="0" err="1">
                <a:solidFill>
                  <a:schemeClr val="bg2">
                    <a:lumMod val="10000"/>
                  </a:schemeClr>
                </a:solidFill>
              </a:rPr>
              <a:t>Yeşilcan’ın</a:t>
            </a:r>
            <a:r>
              <a:rPr lang="tr-TR" sz="1400" b="1" dirty="0">
                <a:solidFill>
                  <a:schemeClr val="bg2">
                    <a:lumMod val="10000"/>
                  </a:schemeClr>
                </a:solidFill>
              </a:rPr>
              <a:t> yöntemi Emir’i kötü alışkanlığından vazgeçirebiliyor mu? Bunu nereden anlayabiliriz?</a:t>
            </a:r>
          </a:p>
        </p:txBody>
      </p:sp>
      <p:grpSp>
        <p:nvGrpSpPr>
          <p:cNvPr id="9" name="Group 8"/>
          <p:cNvGrpSpPr/>
          <p:nvPr/>
        </p:nvGrpSpPr>
        <p:grpSpPr>
          <a:xfrm>
            <a:off x="2693837" y="4565167"/>
            <a:ext cx="4656726" cy="2190499"/>
            <a:chOff x="476585" y="4654201"/>
            <a:chExt cx="4610253" cy="2168639"/>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17394">
              <a:off x="476585" y="4675207"/>
              <a:ext cx="1482040" cy="2091391"/>
            </a:xfrm>
            <a:prstGeom prst="rect">
              <a:avLst/>
            </a:prstGeom>
            <a:ln w="3175">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14142">
              <a:off x="1711288" y="4654201"/>
              <a:ext cx="1482040" cy="2091391"/>
            </a:xfrm>
            <a:prstGeom prst="rect">
              <a:avLst/>
            </a:prstGeom>
            <a:ln w="3175">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23000">
              <a:off x="2593592" y="4659386"/>
              <a:ext cx="1482040" cy="2091391"/>
            </a:xfrm>
            <a:prstGeom prst="rect">
              <a:avLst/>
            </a:prstGeom>
            <a:ln w="3175">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37350">
              <a:off x="3604798" y="4731449"/>
              <a:ext cx="1482040" cy="2091391"/>
            </a:xfrm>
            <a:prstGeom prst="rect">
              <a:avLst/>
            </a:prstGeom>
            <a:ln w="3175">
              <a:solidFill>
                <a:schemeClr val="tx1"/>
              </a:solidFill>
            </a:ln>
            <a:effectLst>
              <a:outerShdw blurRad="50800" dist="38100" dir="2700000" algn="tl" rotWithShape="0">
                <a:prstClr val="black">
                  <a:alpha val="40000"/>
                </a:prstClr>
              </a:outerShdw>
            </a:effectLst>
          </p:spPr>
        </p:pic>
      </p:grpSp>
      <p:sp>
        <p:nvSpPr>
          <p:cNvPr id="12" name="TextBox 11"/>
          <p:cNvSpPr txBox="1"/>
          <p:nvPr/>
        </p:nvSpPr>
        <p:spPr>
          <a:xfrm>
            <a:off x="2693837" y="179345"/>
            <a:ext cx="4913980" cy="830997"/>
          </a:xfrm>
          <a:prstGeom prst="rect">
            <a:avLst/>
          </a:prstGeom>
          <a:noFill/>
          <a:effectLst/>
        </p:spPr>
        <p:txBody>
          <a:bodyPr wrap="square" rtlCol="0">
            <a:spAutoFit/>
          </a:bodyPr>
          <a:lstStyle/>
          <a:p>
            <a:r>
              <a:rPr lang="tr-TR" sz="2400" b="1" dirty="0">
                <a:solidFill>
                  <a:srgbClr val="FF0000"/>
                </a:solidFill>
              </a:rPr>
              <a:t>Aşağıdaki soruları okuduğunuz çizgi öyküye göre cevaplayın.</a:t>
            </a:r>
          </a:p>
        </p:txBody>
      </p:sp>
    </p:spTree>
    <p:extLst>
      <p:ext uri="{BB962C8B-B14F-4D97-AF65-F5344CB8AC3E}">
        <p14:creationId xmlns:p14="http://schemas.microsoft.com/office/powerpoint/2010/main" val="2033181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strips(downRight)">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strips(downRight)">
                                      <p:cBhvr>
                                        <p:cTn id="21" dur="10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strips(downRight)">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strips(downRight)">
                                      <p:cBhvr>
                                        <p:cTn id="31" dur="10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strips(downRight)">
                                      <p:cBhvr>
                                        <p:cTn id="36" dur="10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strips(downRight)">
                                      <p:cBhvr>
                                        <p:cTn id="41" dur="1000"/>
                                        <p:tgtEl>
                                          <p:spTgt spid="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strips(downRight)">
                                      <p:cBhvr>
                                        <p:cTn id="46" dur="1000"/>
                                        <p:tgtEl>
                                          <p:spTgt spid="6">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grpId="0"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strips(downRight)">
                                      <p:cBhvr>
                                        <p:cTn id="51"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4" y="0"/>
            <a:ext cx="5400675" cy="7200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186" y="6961944"/>
            <a:ext cx="5400666" cy="597730"/>
          </a:xfrm>
          <a:prstGeom prst="rect">
            <a:avLst/>
          </a:prstGeom>
        </p:spPr>
      </p:pic>
    </p:spTree>
    <p:extLst>
      <p:ext uri="{BB962C8B-B14F-4D97-AF65-F5344CB8AC3E}">
        <p14:creationId xmlns:p14="http://schemas.microsoft.com/office/powerpoint/2010/main" val="3773213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39182" y="5188037"/>
            <a:ext cx="5400670" cy="490067"/>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2000" dirty="0" smtClean="0"/>
              <a:t>Fotoğraflar ve </a:t>
            </a:r>
            <a:r>
              <a:rPr lang="tr-TR" sz="2000" dirty="0"/>
              <a:t>Grafik </a:t>
            </a:r>
            <a:r>
              <a:rPr lang="tr-TR" sz="2000" dirty="0" smtClean="0"/>
              <a:t>Çalışmaları</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001" y="1905660"/>
            <a:ext cx="1300750" cy="2601500"/>
          </a:xfrm>
          <a:prstGeom prst="rect">
            <a:avLst/>
          </a:prstGeom>
        </p:spPr>
      </p:pic>
      <p:sp>
        <p:nvSpPr>
          <p:cNvPr id="8" name="TextBox 7"/>
          <p:cNvSpPr txBox="1"/>
          <p:nvPr/>
        </p:nvSpPr>
        <p:spPr>
          <a:xfrm>
            <a:off x="2339182" y="4664236"/>
            <a:ext cx="5400670" cy="307777"/>
          </a:xfrm>
          <a:prstGeom prst="rect">
            <a:avLst/>
          </a:prstGeom>
          <a:noFill/>
          <a:effectLst/>
        </p:spPr>
        <p:txBody>
          <a:bodyPr wrap="square" rtlCol="0">
            <a:spAutoFit/>
          </a:bodyPr>
          <a:lstStyle/>
          <a:p>
            <a:pPr algn="ctr"/>
            <a:r>
              <a:rPr lang="tr-TR" sz="1400" dirty="0">
                <a:ln w="9525">
                  <a:noFill/>
                  <a:prstDash val="solid"/>
                </a:ln>
              </a:rPr>
              <a:t>Bu sunu EDAM tarafından YEŞİLAY için hazırlanmıştır.</a:t>
            </a:r>
          </a:p>
        </p:txBody>
      </p:sp>
      <p:sp>
        <p:nvSpPr>
          <p:cNvPr id="9" name="TextBox 8"/>
          <p:cNvSpPr txBox="1"/>
          <p:nvPr/>
        </p:nvSpPr>
        <p:spPr>
          <a:xfrm>
            <a:off x="383458" y="5740239"/>
            <a:ext cx="9291483" cy="954107"/>
          </a:xfrm>
          <a:prstGeom prst="rect">
            <a:avLst/>
          </a:prstGeom>
          <a:noFill/>
          <a:effectLst/>
        </p:spPr>
        <p:txBody>
          <a:bodyPr wrap="square" rtlCol="0">
            <a:spAutoFit/>
          </a:bodyPr>
          <a:lstStyle/>
          <a:p>
            <a:pPr algn="ctr"/>
            <a:r>
              <a:rPr lang="tr-TR" sz="1400" dirty="0" smtClean="0"/>
              <a:t>Oğan </a:t>
            </a:r>
            <a:r>
              <a:rPr lang="tr-TR" sz="1400" dirty="0" err="1" smtClean="0"/>
              <a:t>Kandemiroğlu</a:t>
            </a:r>
            <a:r>
              <a:rPr lang="tr-TR" sz="1400" dirty="0" smtClean="0"/>
              <a:t> </a:t>
            </a:r>
            <a:r>
              <a:rPr lang="en-US" sz="1400" dirty="0" smtClean="0"/>
              <a:t>©</a:t>
            </a:r>
            <a:r>
              <a:rPr lang="tr-TR" sz="1400" dirty="0" smtClean="0"/>
              <a:t> Yeşilay</a:t>
            </a:r>
          </a:p>
          <a:p>
            <a:pPr algn="ctr"/>
            <a:endParaRPr lang="tr-TR" sz="1400" dirty="0" smtClean="0"/>
          </a:p>
          <a:p>
            <a:pPr algn="ctr"/>
            <a:r>
              <a:rPr lang="en-US" sz="1400" dirty="0" smtClean="0"/>
              <a:t>© </a:t>
            </a:r>
            <a:r>
              <a:rPr lang="en-US" sz="1400" dirty="0" err="1"/>
              <a:t>Verzh</a:t>
            </a:r>
            <a:r>
              <a:rPr lang="tr-TR" sz="1400" dirty="0"/>
              <a:t>, </a:t>
            </a:r>
            <a:r>
              <a:rPr lang="en-US" sz="1400" dirty="0"/>
              <a:t>© </a:t>
            </a:r>
            <a:r>
              <a:rPr lang="en-US" sz="1400" dirty="0" err="1"/>
              <a:t>JiSign</a:t>
            </a:r>
            <a:r>
              <a:rPr lang="tr-TR" sz="1400" dirty="0"/>
              <a:t>, </a:t>
            </a:r>
            <a:r>
              <a:rPr lang="en-US" sz="1400" dirty="0"/>
              <a:t>© </a:t>
            </a:r>
            <a:r>
              <a:rPr lang="en-US" sz="1400" dirty="0" err="1"/>
              <a:t>PhotoSG</a:t>
            </a:r>
            <a:r>
              <a:rPr lang="tr-TR" sz="1400" dirty="0"/>
              <a:t>, © </a:t>
            </a:r>
            <a:r>
              <a:rPr lang="tr-TR" sz="1400" dirty="0" err="1"/>
              <a:t>neurostructure</a:t>
            </a:r>
            <a:r>
              <a:rPr lang="tr-TR" sz="1400" dirty="0"/>
              <a:t>, </a:t>
            </a:r>
            <a:r>
              <a:rPr lang="en-US" sz="1400" dirty="0"/>
              <a:t>© </a:t>
            </a:r>
            <a:r>
              <a:rPr lang="en-US" sz="1400" dirty="0" err="1"/>
              <a:t>Baillou</a:t>
            </a:r>
            <a:r>
              <a:rPr lang="tr-TR" sz="1400" dirty="0"/>
              <a:t>, </a:t>
            </a:r>
            <a:r>
              <a:rPr lang="en-US" sz="1400" dirty="0" smtClean="0"/>
              <a:t>© </a:t>
            </a:r>
            <a:r>
              <a:rPr lang="en-US" sz="1400" dirty="0" err="1"/>
              <a:t>Elenarts</a:t>
            </a:r>
            <a:r>
              <a:rPr lang="tr-TR" sz="1400" dirty="0"/>
              <a:t>, </a:t>
            </a:r>
            <a:r>
              <a:rPr lang="en-US" sz="1400" dirty="0"/>
              <a:t>© </a:t>
            </a:r>
            <a:r>
              <a:rPr lang="en-US" sz="1400" dirty="0" err="1"/>
              <a:t>goccedicolore</a:t>
            </a:r>
            <a:r>
              <a:rPr lang="tr-TR" sz="1400" dirty="0"/>
              <a:t>, </a:t>
            </a:r>
            <a:r>
              <a:rPr lang="en-US" sz="1400" dirty="0"/>
              <a:t>© </a:t>
            </a:r>
            <a:r>
              <a:rPr lang="en-US" sz="1400" dirty="0" err="1"/>
              <a:t>frenta</a:t>
            </a:r>
            <a:r>
              <a:rPr lang="tr-TR" sz="1400" dirty="0"/>
              <a:t>, </a:t>
            </a:r>
            <a:r>
              <a:rPr lang="en-US" sz="1400" dirty="0"/>
              <a:t>© </a:t>
            </a:r>
            <a:r>
              <a:rPr lang="en-US" sz="1400" dirty="0" err="1"/>
              <a:t>efks</a:t>
            </a:r>
            <a:r>
              <a:rPr lang="tr-TR" sz="1400" dirty="0"/>
              <a:t>, © </a:t>
            </a:r>
            <a:r>
              <a:rPr lang="tr-TR" sz="1400" dirty="0" err="1"/>
              <a:t>okalinichenko</a:t>
            </a:r>
            <a:r>
              <a:rPr lang="tr-TR" sz="1400" dirty="0"/>
              <a:t>  </a:t>
            </a:r>
            <a:r>
              <a:rPr lang="tr-TR" sz="1400" dirty="0">
                <a:ln w="9525">
                  <a:noFill/>
                  <a:prstDash val="solid"/>
                </a:ln>
              </a:rPr>
              <a:t>– Fotolia.com</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23037"/>
            <a:ext cx="10079038" cy="836639"/>
          </a:xfrm>
          <a:prstGeom prst="rect">
            <a:avLst/>
          </a:prstGeom>
        </p:spPr>
      </p:pic>
    </p:spTree>
    <p:extLst>
      <p:ext uri="{BB962C8B-B14F-4D97-AF65-F5344CB8AC3E}">
        <p14:creationId xmlns:p14="http://schemas.microsoft.com/office/powerpoint/2010/main" val="833154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3" y="-1"/>
            <a:ext cx="5403720" cy="7566498"/>
          </a:xfrm>
          <a:prstGeom prst="rect">
            <a:avLst/>
          </a:prstGeom>
        </p:spPr>
      </p:pic>
      <p:sp>
        <p:nvSpPr>
          <p:cNvPr id="6" name="TextBox 2"/>
          <p:cNvSpPr txBox="1"/>
          <p:nvPr/>
        </p:nvSpPr>
        <p:spPr>
          <a:xfrm>
            <a:off x="2611054" y="246980"/>
            <a:ext cx="4866122" cy="892552"/>
          </a:xfrm>
          <a:prstGeom prst="rect">
            <a:avLst/>
          </a:prstGeom>
          <a:noFill/>
          <a:effectLst/>
        </p:spPr>
        <p:txBody>
          <a:bodyPr wrap="square" rtlCol="0">
            <a:spAutoFit/>
          </a:bodyPr>
          <a:lstStyle/>
          <a:p>
            <a:r>
              <a:rPr lang="tr-TR" sz="2600" b="1" dirty="0"/>
              <a:t>Sağlıklı yaşamak ve hastalıklardan korunmak için dikkat!</a:t>
            </a:r>
          </a:p>
        </p:txBody>
      </p:sp>
      <p:sp>
        <p:nvSpPr>
          <p:cNvPr id="7" name="Dikdörtgen 1"/>
          <p:cNvSpPr/>
          <p:nvPr/>
        </p:nvSpPr>
        <p:spPr>
          <a:xfrm>
            <a:off x="2600948" y="1139533"/>
            <a:ext cx="4875315" cy="2800767"/>
          </a:xfrm>
          <a:prstGeom prst="rect">
            <a:avLst/>
          </a:prstGeom>
        </p:spPr>
        <p:txBody>
          <a:bodyPr wrap="square">
            <a:spAutoFit/>
          </a:bodyPr>
          <a:lstStyle/>
          <a:p>
            <a:pPr marL="285750" indent="-285750">
              <a:buFont typeface="Wingdings" panose="05000000000000000000" pitchFamily="2" charset="2"/>
              <a:buChar char="Ø"/>
            </a:pPr>
            <a:r>
              <a:rPr lang="tr-TR" sz="1600" b="1" dirty="0"/>
              <a:t>Doğru besinleri yeteri kadar tüket!</a:t>
            </a:r>
          </a:p>
          <a:p>
            <a:pPr marL="285750" indent="-285750">
              <a:buFont typeface="Wingdings" panose="05000000000000000000" pitchFamily="2" charset="2"/>
              <a:buChar char="Ø"/>
            </a:pPr>
            <a:r>
              <a:rPr lang="tr-TR" sz="1600" b="1" dirty="0"/>
              <a:t>Yeterince uyu! Ne çok fazla ne de çok az. </a:t>
            </a:r>
          </a:p>
          <a:p>
            <a:pPr marL="285750" indent="-285750">
              <a:buFont typeface="Wingdings" panose="05000000000000000000" pitchFamily="2" charset="2"/>
              <a:buChar char="Ø"/>
            </a:pPr>
            <a:r>
              <a:rPr lang="tr-TR" sz="1600" b="1" dirty="0"/>
              <a:t>Hareketli ve aktif ol!</a:t>
            </a:r>
          </a:p>
          <a:p>
            <a:pPr marL="285750" indent="-285750">
              <a:buFont typeface="Wingdings" panose="05000000000000000000" pitchFamily="2" charset="2"/>
              <a:buChar char="Ø"/>
            </a:pPr>
            <a:r>
              <a:rPr lang="tr-TR" sz="1600" b="1" dirty="0"/>
              <a:t>Bol bol temiz hava al!</a:t>
            </a:r>
          </a:p>
          <a:p>
            <a:pPr marL="285750" indent="-285750">
              <a:buFont typeface="Wingdings" panose="05000000000000000000" pitchFamily="2" charset="2"/>
              <a:buChar char="Ø"/>
            </a:pPr>
            <a:r>
              <a:rPr lang="tr-TR" sz="1600" b="1" dirty="0"/>
              <a:t>Sinirlerine hâkim ol!</a:t>
            </a:r>
          </a:p>
          <a:p>
            <a:pPr marL="285750" indent="-285750">
              <a:buFont typeface="Wingdings" panose="05000000000000000000" pitchFamily="2" charset="2"/>
              <a:buChar char="Ø"/>
            </a:pPr>
            <a:r>
              <a:rPr lang="tr-TR" sz="1600" b="1" dirty="0"/>
              <a:t>Hiçbir işinde aşırıya kaçma!</a:t>
            </a:r>
          </a:p>
          <a:p>
            <a:pPr marL="285750" indent="-285750">
              <a:buFont typeface="Wingdings" panose="05000000000000000000" pitchFamily="2" charset="2"/>
              <a:buChar char="Ø"/>
            </a:pPr>
            <a:r>
              <a:rPr lang="tr-TR" sz="1600" b="1" dirty="0"/>
              <a:t>Evde pişen yemekleri tercih et!</a:t>
            </a:r>
          </a:p>
          <a:p>
            <a:pPr marL="285750" indent="-285750">
              <a:buFont typeface="Wingdings" panose="05000000000000000000" pitchFamily="2" charset="2"/>
              <a:buChar char="Ø"/>
            </a:pPr>
            <a:r>
              <a:rPr lang="tr-TR" sz="1600" b="1" dirty="0"/>
              <a:t>Yemek seçme!</a:t>
            </a:r>
          </a:p>
          <a:p>
            <a:pPr marL="285750" indent="-285750">
              <a:buFont typeface="Wingdings" panose="05000000000000000000" pitchFamily="2" charset="2"/>
              <a:buChar char="Ø"/>
            </a:pPr>
            <a:r>
              <a:rPr lang="tr-TR" sz="1600" b="1" dirty="0"/>
              <a:t>Bol bol oyun oyna!</a:t>
            </a:r>
          </a:p>
          <a:p>
            <a:pPr marL="285750" indent="-285750">
              <a:buFont typeface="Wingdings" panose="05000000000000000000" pitchFamily="2" charset="2"/>
              <a:buChar char="Ø"/>
            </a:pPr>
            <a:r>
              <a:rPr lang="tr-TR" sz="1600" b="1" dirty="0"/>
              <a:t>Teneffüslerde sınıfta durma, </a:t>
            </a:r>
            <a:br>
              <a:rPr lang="tr-TR" sz="1600" b="1" dirty="0"/>
            </a:br>
            <a:r>
              <a:rPr lang="tr-TR" sz="1600" b="1" dirty="0"/>
              <a:t>bahçeye çık!</a:t>
            </a:r>
          </a:p>
        </p:txBody>
      </p:sp>
    </p:spTree>
    <p:extLst>
      <p:ext uri="{BB962C8B-B14F-4D97-AF65-F5344CB8AC3E}">
        <p14:creationId xmlns:p14="http://schemas.microsoft.com/office/powerpoint/2010/main" val="3416738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3" y="-1"/>
            <a:ext cx="5400675" cy="7559675"/>
          </a:xfrm>
          <a:prstGeom prst="rect">
            <a:avLst/>
          </a:prstGeom>
        </p:spPr>
      </p:pic>
      <p:sp>
        <p:nvSpPr>
          <p:cNvPr id="6" name="TextBox 2"/>
          <p:cNvSpPr txBox="1"/>
          <p:nvPr/>
        </p:nvSpPr>
        <p:spPr>
          <a:xfrm>
            <a:off x="2611054" y="246980"/>
            <a:ext cx="4866122" cy="892552"/>
          </a:xfrm>
          <a:prstGeom prst="rect">
            <a:avLst/>
          </a:prstGeom>
          <a:noFill/>
          <a:effectLst/>
        </p:spPr>
        <p:txBody>
          <a:bodyPr wrap="square" rtlCol="0">
            <a:spAutoFit/>
          </a:bodyPr>
          <a:lstStyle/>
          <a:p>
            <a:r>
              <a:rPr lang="tr-TR" sz="2600" b="1" dirty="0">
                <a:solidFill>
                  <a:schemeClr val="bg1"/>
                </a:solidFill>
              </a:rPr>
              <a:t>“Dört Yapraklı </a:t>
            </a:r>
            <a:r>
              <a:rPr lang="tr-TR" sz="2600" b="1" dirty="0" err="1">
                <a:solidFill>
                  <a:schemeClr val="bg1"/>
                </a:solidFill>
              </a:rPr>
              <a:t>Yonca”nın</a:t>
            </a:r>
            <a:r>
              <a:rPr lang="tr-TR" sz="2600" b="1" dirty="0">
                <a:solidFill>
                  <a:schemeClr val="bg1"/>
                </a:solidFill>
              </a:rPr>
              <a:t> bütün yapraklarından yiyelim! </a:t>
            </a:r>
          </a:p>
        </p:txBody>
      </p:sp>
      <p:sp>
        <p:nvSpPr>
          <p:cNvPr id="9" name="Rectangle 8"/>
          <p:cNvSpPr/>
          <p:nvPr/>
        </p:nvSpPr>
        <p:spPr>
          <a:xfrm rot="14511039">
            <a:off x="2587007" y="4903156"/>
            <a:ext cx="2184207" cy="691856"/>
          </a:xfrm>
          <a:prstGeom prst="rect">
            <a:avLst/>
          </a:prstGeom>
        </p:spPr>
        <p:txBody>
          <a:bodyPr wrap="square">
            <a:spAutoFit/>
          </a:bodyPr>
          <a:lstStyle/>
          <a:p>
            <a:pPr algn="ctr"/>
            <a:r>
              <a:rPr lang="tr-TR" b="1" dirty="0"/>
              <a:t>Süt ve Süt Ürünleri Grubu</a:t>
            </a:r>
            <a:endParaRPr lang="en-US" b="1" dirty="0"/>
          </a:p>
        </p:txBody>
      </p:sp>
      <p:sp>
        <p:nvSpPr>
          <p:cNvPr id="10" name="Rectangle 9"/>
          <p:cNvSpPr/>
          <p:nvPr/>
        </p:nvSpPr>
        <p:spPr>
          <a:xfrm rot="3843932">
            <a:off x="5367865" y="4145179"/>
            <a:ext cx="2184207" cy="691856"/>
          </a:xfrm>
          <a:prstGeom prst="rect">
            <a:avLst/>
          </a:prstGeom>
        </p:spPr>
        <p:txBody>
          <a:bodyPr wrap="square">
            <a:spAutoFit/>
          </a:bodyPr>
          <a:lstStyle/>
          <a:p>
            <a:pPr algn="ctr"/>
            <a:r>
              <a:rPr lang="tr-TR" b="1" dirty="0"/>
              <a:t>Ekmek ve Tahıl Grubu</a:t>
            </a:r>
            <a:endParaRPr lang="en-US" b="1" dirty="0"/>
          </a:p>
        </p:txBody>
      </p:sp>
      <p:sp>
        <p:nvSpPr>
          <p:cNvPr id="11" name="Rectangle 10"/>
          <p:cNvSpPr/>
          <p:nvPr/>
        </p:nvSpPr>
        <p:spPr>
          <a:xfrm rot="9646295">
            <a:off x="4548627" y="5770272"/>
            <a:ext cx="2108601" cy="691856"/>
          </a:xfrm>
          <a:prstGeom prst="rect">
            <a:avLst/>
          </a:prstGeom>
        </p:spPr>
        <p:txBody>
          <a:bodyPr wrap="square">
            <a:spAutoFit/>
          </a:bodyPr>
          <a:lstStyle/>
          <a:p>
            <a:pPr algn="ctr"/>
            <a:r>
              <a:rPr lang="tr-TR" b="1" dirty="0"/>
              <a:t>Sebze ve Meyve Grubu</a:t>
            </a:r>
            <a:endParaRPr lang="en-US" b="1" dirty="0"/>
          </a:p>
        </p:txBody>
      </p:sp>
      <p:sp>
        <p:nvSpPr>
          <p:cNvPr id="12" name="Rectangle 11"/>
          <p:cNvSpPr/>
          <p:nvPr/>
        </p:nvSpPr>
        <p:spPr>
          <a:xfrm rot="20063383">
            <a:off x="3562745" y="3155778"/>
            <a:ext cx="2108601" cy="691856"/>
          </a:xfrm>
          <a:prstGeom prst="rect">
            <a:avLst/>
          </a:prstGeom>
        </p:spPr>
        <p:txBody>
          <a:bodyPr wrap="square">
            <a:spAutoFit/>
          </a:bodyPr>
          <a:lstStyle/>
          <a:p>
            <a:pPr algn="ctr"/>
            <a:r>
              <a:rPr lang="tr-TR" b="1" dirty="0"/>
              <a:t>Et, Yumurta ve Baklagiller Grubu</a:t>
            </a:r>
            <a:endParaRPr lang="en-US" b="1" dirty="0"/>
          </a:p>
        </p:txBody>
      </p:sp>
    </p:spTree>
    <p:extLst>
      <p:ext uri="{BB962C8B-B14F-4D97-AF65-F5344CB8AC3E}">
        <p14:creationId xmlns:p14="http://schemas.microsoft.com/office/powerpoint/2010/main" val="3458100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3" y="1"/>
            <a:ext cx="5400675" cy="7559675"/>
          </a:xfrm>
          <a:prstGeom prst="rect">
            <a:avLst/>
          </a:prstGeom>
        </p:spPr>
      </p:pic>
      <p:sp>
        <p:nvSpPr>
          <p:cNvPr id="3" name="TextBox 2"/>
          <p:cNvSpPr txBox="1"/>
          <p:nvPr/>
        </p:nvSpPr>
        <p:spPr>
          <a:xfrm>
            <a:off x="5526122" y="218446"/>
            <a:ext cx="2108234" cy="746615"/>
          </a:xfrm>
          <a:prstGeom prst="rect">
            <a:avLst/>
          </a:prstGeom>
          <a:noFill/>
        </p:spPr>
        <p:txBody>
          <a:bodyPr wrap="square" rtlCol="0">
            <a:spAutoFit/>
          </a:bodyPr>
          <a:lstStyle/>
          <a:p>
            <a:pPr algn="r"/>
            <a:r>
              <a:rPr lang="en-US" sz="2126" b="1" dirty="0" err="1">
                <a:solidFill>
                  <a:schemeClr val="accent2"/>
                </a:solidFill>
              </a:rPr>
              <a:t>Hangi</a:t>
            </a:r>
            <a:r>
              <a:rPr lang="en-US" sz="2126" b="1" dirty="0">
                <a:solidFill>
                  <a:schemeClr val="accent2"/>
                </a:solidFill>
              </a:rPr>
              <a:t> </a:t>
            </a:r>
            <a:r>
              <a:rPr lang="en-US" sz="2126" b="1" dirty="0" err="1">
                <a:solidFill>
                  <a:schemeClr val="accent2"/>
                </a:solidFill>
              </a:rPr>
              <a:t>Besin</a:t>
            </a:r>
            <a:endParaRPr lang="en-US" sz="2126" b="1" dirty="0">
              <a:solidFill>
                <a:schemeClr val="accent2"/>
              </a:solidFill>
            </a:endParaRPr>
          </a:p>
          <a:p>
            <a:pPr algn="r"/>
            <a:r>
              <a:rPr lang="en-US" sz="2126" b="1" dirty="0" err="1">
                <a:solidFill>
                  <a:schemeClr val="accent2"/>
                </a:solidFill>
              </a:rPr>
              <a:t>Hangi</a:t>
            </a:r>
            <a:r>
              <a:rPr lang="en-US" sz="2126" b="1" dirty="0">
                <a:solidFill>
                  <a:schemeClr val="accent2"/>
                </a:solidFill>
              </a:rPr>
              <a:t> </a:t>
            </a:r>
            <a:r>
              <a:rPr lang="en-US" sz="2126" b="1" dirty="0" err="1">
                <a:solidFill>
                  <a:schemeClr val="accent2"/>
                </a:solidFill>
              </a:rPr>
              <a:t>Yaprağa</a:t>
            </a:r>
            <a:r>
              <a:rPr lang="en-US" sz="2126" b="1" dirty="0">
                <a:solidFill>
                  <a:schemeClr val="accent2"/>
                </a:solidFill>
              </a:rPr>
              <a:t>?</a:t>
            </a:r>
          </a:p>
        </p:txBody>
      </p:sp>
      <p:sp>
        <p:nvSpPr>
          <p:cNvPr id="5" name="TextBox 4"/>
          <p:cNvSpPr txBox="1"/>
          <p:nvPr/>
        </p:nvSpPr>
        <p:spPr>
          <a:xfrm>
            <a:off x="6283005" y="1364954"/>
            <a:ext cx="636713" cy="274049"/>
          </a:xfrm>
          <a:prstGeom prst="rect">
            <a:avLst/>
          </a:prstGeom>
          <a:noFill/>
        </p:spPr>
        <p:txBody>
          <a:bodyPr wrap="none" rtlCol="0">
            <a:spAutoFit/>
          </a:bodyPr>
          <a:lstStyle/>
          <a:p>
            <a:r>
              <a:rPr lang="tr-TR" sz="1181" dirty="0"/>
              <a:t>buğday</a:t>
            </a:r>
            <a:endParaRPr lang="en-US" sz="1181" dirty="0"/>
          </a:p>
        </p:txBody>
      </p:sp>
      <p:sp>
        <p:nvSpPr>
          <p:cNvPr id="6" name="Rectangle 5"/>
          <p:cNvSpPr/>
          <p:nvPr/>
        </p:nvSpPr>
        <p:spPr>
          <a:xfrm>
            <a:off x="6897672" y="2843902"/>
            <a:ext cx="606226" cy="310406"/>
          </a:xfrm>
          <a:prstGeom prst="rect">
            <a:avLst/>
          </a:prstGeom>
        </p:spPr>
        <p:txBody>
          <a:bodyPr wrap="square">
            <a:spAutoFit/>
          </a:bodyPr>
          <a:lstStyle/>
          <a:p>
            <a:r>
              <a:rPr lang="tr-TR" sz="1417" dirty="0"/>
              <a:t>fındık</a:t>
            </a:r>
            <a:endParaRPr lang="en-US" sz="1417" dirty="0"/>
          </a:p>
        </p:txBody>
      </p:sp>
      <p:sp>
        <p:nvSpPr>
          <p:cNvPr id="7" name="Rectangle 6"/>
          <p:cNvSpPr/>
          <p:nvPr/>
        </p:nvSpPr>
        <p:spPr>
          <a:xfrm>
            <a:off x="6647054" y="2328952"/>
            <a:ext cx="1307639" cy="455830"/>
          </a:xfrm>
          <a:prstGeom prst="rect">
            <a:avLst/>
          </a:prstGeom>
        </p:spPr>
        <p:txBody>
          <a:bodyPr wrap="square">
            <a:spAutoFit/>
          </a:bodyPr>
          <a:lstStyle/>
          <a:p>
            <a:r>
              <a:rPr lang="tr-TR" sz="2362" dirty="0"/>
              <a:t>hamsi</a:t>
            </a:r>
            <a:endParaRPr lang="en-US" sz="2362" dirty="0"/>
          </a:p>
        </p:txBody>
      </p:sp>
      <p:sp>
        <p:nvSpPr>
          <p:cNvPr id="9" name="Rectangle 8"/>
          <p:cNvSpPr/>
          <p:nvPr/>
        </p:nvSpPr>
        <p:spPr>
          <a:xfrm>
            <a:off x="6559802" y="5346917"/>
            <a:ext cx="1180050" cy="346890"/>
          </a:xfrm>
          <a:prstGeom prst="rect">
            <a:avLst/>
          </a:prstGeom>
        </p:spPr>
        <p:txBody>
          <a:bodyPr wrap="square">
            <a:spAutoFit/>
          </a:bodyPr>
          <a:lstStyle/>
          <a:p>
            <a:r>
              <a:rPr lang="tr-TR" sz="1654" dirty="0"/>
              <a:t>kara üzüm</a:t>
            </a:r>
            <a:endParaRPr lang="en-US" sz="1654" dirty="0"/>
          </a:p>
        </p:txBody>
      </p:sp>
      <p:sp>
        <p:nvSpPr>
          <p:cNvPr id="10" name="Rectangle 9"/>
          <p:cNvSpPr/>
          <p:nvPr/>
        </p:nvSpPr>
        <p:spPr>
          <a:xfrm>
            <a:off x="6427979" y="3445213"/>
            <a:ext cx="1860525" cy="528606"/>
          </a:xfrm>
          <a:prstGeom prst="rect">
            <a:avLst/>
          </a:prstGeom>
        </p:spPr>
        <p:txBody>
          <a:bodyPr wrap="square">
            <a:spAutoFit/>
          </a:bodyPr>
          <a:lstStyle/>
          <a:p>
            <a:r>
              <a:rPr lang="tr-TR" sz="2835" dirty="0"/>
              <a:t>tavuk</a:t>
            </a:r>
            <a:endParaRPr lang="en-US" sz="2835" dirty="0"/>
          </a:p>
        </p:txBody>
      </p:sp>
      <p:sp>
        <p:nvSpPr>
          <p:cNvPr id="11" name="Rectangle 10"/>
          <p:cNvSpPr/>
          <p:nvPr/>
        </p:nvSpPr>
        <p:spPr>
          <a:xfrm>
            <a:off x="4915925" y="4848757"/>
            <a:ext cx="1531070" cy="310406"/>
          </a:xfrm>
          <a:prstGeom prst="rect">
            <a:avLst/>
          </a:prstGeom>
        </p:spPr>
        <p:txBody>
          <a:bodyPr wrap="square">
            <a:spAutoFit/>
          </a:bodyPr>
          <a:lstStyle/>
          <a:p>
            <a:r>
              <a:rPr lang="tr-TR" sz="1417" dirty="0"/>
              <a:t>kiraz</a:t>
            </a:r>
            <a:endParaRPr lang="en-US" sz="1417" dirty="0"/>
          </a:p>
        </p:txBody>
      </p:sp>
      <p:sp>
        <p:nvSpPr>
          <p:cNvPr id="12" name="Rectangle 11"/>
          <p:cNvSpPr/>
          <p:nvPr/>
        </p:nvSpPr>
        <p:spPr>
          <a:xfrm>
            <a:off x="6625286" y="4221227"/>
            <a:ext cx="653899" cy="237757"/>
          </a:xfrm>
          <a:prstGeom prst="rect">
            <a:avLst/>
          </a:prstGeom>
        </p:spPr>
        <p:txBody>
          <a:bodyPr wrap="square">
            <a:spAutoFit/>
          </a:bodyPr>
          <a:lstStyle/>
          <a:p>
            <a:r>
              <a:rPr lang="tr-TR" sz="945" dirty="0"/>
              <a:t>ıspanak</a:t>
            </a:r>
            <a:endParaRPr lang="en-US" sz="945" dirty="0"/>
          </a:p>
        </p:txBody>
      </p:sp>
      <p:sp>
        <p:nvSpPr>
          <p:cNvPr id="13" name="Rectangle 12"/>
          <p:cNvSpPr/>
          <p:nvPr/>
        </p:nvSpPr>
        <p:spPr>
          <a:xfrm>
            <a:off x="6923105" y="1731036"/>
            <a:ext cx="929756" cy="346890"/>
          </a:xfrm>
          <a:prstGeom prst="rect">
            <a:avLst/>
          </a:prstGeom>
        </p:spPr>
        <p:txBody>
          <a:bodyPr wrap="square">
            <a:spAutoFit/>
          </a:bodyPr>
          <a:lstStyle/>
          <a:p>
            <a:r>
              <a:rPr lang="tr-TR" sz="1654" dirty="0"/>
              <a:t>elma</a:t>
            </a:r>
            <a:endParaRPr lang="en-US" sz="1654" dirty="0"/>
          </a:p>
        </p:txBody>
      </p:sp>
      <p:sp>
        <p:nvSpPr>
          <p:cNvPr id="14" name="Rectangle 13"/>
          <p:cNvSpPr/>
          <p:nvPr/>
        </p:nvSpPr>
        <p:spPr>
          <a:xfrm>
            <a:off x="6049144" y="5312357"/>
            <a:ext cx="1312528" cy="274049"/>
          </a:xfrm>
          <a:prstGeom prst="rect">
            <a:avLst/>
          </a:prstGeom>
        </p:spPr>
        <p:txBody>
          <a:bodyPr wrap="square">
            <a:spAutoFit/>
          </a:bodyPr>
          <a:lstStyle/>
          <a:p>
            <a:r>
              <a:rPr lang="tr-TR" sz="1181" dirty="0"/>
              <a:t>süt</a:t>
            </a:r>
            <a:endParaRPr lang="en-US" sz="1181" dirty="0"/>
          </a:p>
        </p:txBody>
      </p:sp>
      <p:sp>
        <p:nvSpPr>
          <p:cNvPr id="15" name="Rectangle 14"/>
          <p:cNvSpPr/>
          <p:nvPr/>
        </p:nvSpPr>
        <p:spPr>
          <a:xfrm>
            <a:off x="3244542" y="3963915"/>
            <a:ext cx="1175119" cy="310406"/>
          </a:xfrm>
          <a:prstGeom prst="rect">
            <a:avLst/>
          </a:prstGeom>
        </p:spPr>
        <p:txBody>
          <a:bodyPr wrap="square">
            <a:spAutoFit/>
          </a:bodyPr>
          <a:lstStyle/>
          <a:p>
            <a:r>
              <a:rPr lang="tr-TR" sz="1417" dirty="0"/>
              <a:t>kuru fasulye</a:t>
            </a:r>
            <a:endParaRPr lang="en-US" sz="1417" dirty="0"/>
          </a:p>
        </p:txBody>
      </p:sp>
      <p:sp>
        <p:nvSpPr>
          <p:cNvPr id="16" name="Rectangle 15"/>
          <p:cNvSpPr/>
          <p:nvPr/>
        </p:nvSpPr>
        <p:spPr>
          <a:xfrm>
            <a:off x="2501796" y="4149339"/>
            <a:ext cx="1011651" cy="419474"/>
          </a:xfrm>
          <a:prstGeom prst="rect">
            <a:avLst/>
          </a:prstGeom>
        </p:spPr>
        <p:txBody>
          <a:bodyPr wrap="square">
            <a:spAutoFit/>
          </a:bodyPr>
          <a:lstStyle/>
          <a:p>
            <a:r>
              <a:rPr lang="tr-TR" sz="2126" dirty="0"/>
              <a:t>ananas</a:t>
            </a:r>
            <a:endParaRPr lang="en-US" sz="2126" dirty="0"/>
          </a:p>
        </p:txBody>
      </p:sp>
      <p:sp>
        <p:nvSpPr>
          <p:cNvPr id="17" name="Rectangle 16"/>
          <p:cNvSpPr/>
          <p:nvPr/>
        </p:nvSpPr>
        <p:spPr>
          <a:xfrm>
            <a:off x="2637226" y="2905921"/>
            <a:ext cx="824580" cy="346890"/>
          </a:xfrm>
          <a:prstGeom prst="rect">
            <a:avLst/>
          </a:prstGeom>
        </p:spPr>
        <p:txBody>
          <a:bodyPr wrap="square">
            <a:spAutoFit/>
          </a:bodyPr>
          <a:lstStyle/>
          <a:p>
            <a:r>
              <a:rPr lang="tr-TR" sz="1654" dirty="0"/>
              <a:t>bulgur</a:t>
            </a:r>
            <a:endParaRPr lang="en-US" sz="1654" dirty="0"/>
          </a:p>
        </p:txBody>
      </p:sp>
      <p:sp>
        <p:nvSpPr>
          <p:cNvPr id="18" name="Rectangle 17"/>
          <p:cNvSpPr/>
          <p:nvPr/>
        </p:nvSpPr>
        <p:spPr>
          <a:xfrm>
            <a:off x="2866242" y="1632932"/>
            <a:ext cx="1747956" cy="310406"/>
          </a:xfrm>
          <a:prstGeom prst="rect">
            <a:avLst/>
          </a:prstGeom>
        </p:spPr>
        <p:txBody>
          <a:bodyPr wrap="square">
            <a:spAutoFit/>
          </a:bodyPr>
          <a:lstStyle/>
          <a:p>
            <a:r>
              <a:rPr lang="tr-TR" sz="1417" dirty="0"/>
              <a:t>havuç</a:t>
            </a:r>
            <a:endParaRPr lang="en-US" sz="1417" dirty="0"/>
          </a:p>
        </p:txBody>
      </p:sp>
      <p:sp>
        <p:nvSpPr>
          <p:cNvPr id="19" name="Rectangle 18"/>
          <p:cNvSpPr/>
          <p:nvPr/>
        </p:nvSpPr>
        <p:spPr>
          <a:xfrm>
            <a:off x="3257402" y="4663198"/>
            <a:ext cx="1204421" cy="274049"/>
          </a:xfrm>
          <a:prstGeom prst="rect">
            <a:avLst/>
          </a:prstGeom>
        </p:spPr>
        <p:txBody>
          <a:bodyPr wrap="square">
            <a:spAutoFit/>
          </a:bodyPr>
          <a:lstStyle/>
          <a:p>
            <a:r>
              <a:rPr lang="tr-TR" sz="1181" dirty="0"/>
              <a:t>bezelye</a:t>
            </a:r>
            <a:endParaRPr lang="en-US" sz="1181" dirty="0"/>
          </a:p>
        </p:txBody>
      </p:sp>
      <p:sp>
        <p:nvSpPr>
          <p:cNvPr id="20" name="Rectangle 19"/>
          <p:cNvSpPr/>
          <p:nvPr/>
        </p:nvSpPr>
        <p:spPr>
          <a:xfrm>
            <a:off x="2689869" y="5237773"/>
            <a:ext cx="1109344" cy="237757"/>
          </a:xfrm>
          <a:prstGeom prst="rect">
            <a:avLst/>
          </a:prstGeom>
        </p:spPr>
        <p:txBody>
          <a:bodyPr wrap="square">
            <a:spAutoFit/>
          </a:bodyPr>
          <a:lstStyle/>
          <a:p>
            <a:r>
              <a:rPr lang="tr-TR" sz="945" dirty="0"/>
              <a:t>domates</a:t>
            </a:r>
            <a:endParaRPr lang="en-US" sz="945" dirty="0"/>
          </a:p>
        </p:txBody>
      </p:sp>
      <p:sp>
        <p:nvSpPr>
          <p:cNvPr id="21" name="Rectangle 20"/>
          <p:cNvSpPr/>
          <p:nvPr/>
        </p:nvSpPr>
        <p:spPr>
          <a:xfrm>
            <a:off x="2999002" y="3397676"/>
            <a:ext cx="760545" cy="383182"/>
          </a:xfrm>
          <a:prstGeom prst="rect">
            <a:avLst/>
          </a:prstGeom>
        </p:spPr>
        <p:txBody>
          <a:bodyPr wrap="square">
            <a:spAutoFit/>
          </a:bodyPr>
          <a:lstStyle/>
          <a:p>
            <a:r>
              <a:rPr lang="tr-TR" sz="1890" dirty="0"/>
              <a:t>pirinç</a:t>
            </a:r>
            <a:endParaRPr lang="en-US" sz="1890" dirty="0"/>
          </a:p>
        </p:txBody>
      </p:sp>
      <p:sp>
        <p:nvSpPr>
          <p:cNvPr id="22" name="Rectangle 21"/>
          <p:cNvSpPr/>
          <p:nvPr/>
        </p:nvSpPr>
        <p:spPr>
          <a:xfrm>
            <a:off x="6633118" y="4740235"/>
            <a:ext cx="712223" cy="269304"/>
          </a:xfrm>
          <a:prstGeom prst="rect">
            <a:avLst/>
          </a:prstGeom>
        </p:spPr>
        <p:txBody>
          <a:bodyPr wrap="square">
            <a:spAutoFit/>
          </a:bodyPr>
          <a:lstStyle/>
          <a:p>
            <a:r>
              <a:rPr lang="tr-TR" sz="1150" dirty="0"/>
              <a:t>poğaça</a:t>
            </a:r>
            <a:endParaRPr lang="en-US" sz="1150" dirty="0"/>
          </a:p>
        </p:txBody>
      </p:sp>
      <p:sp>
        <p:nvSpPr>
          <p:cNvPr id="23" name="Rectangle 22"/>
          <p:cNvSpPr/>
          <p:nvPr/>
        </p:nvSpPr>
        <p:spPr>
          <a:xfrm>
            <a:off x="4773830" y="5333483"/>
            <a:ext cx="1138950" cy="455830"/>
          </a:xfrm>
          <a:prstGeom prst="rect">
            <a:avLst/>
          </a:prstGeom>
        </p:spPr>
        <p:txBody>
          <a:bodyPr wrap="square">
            <a:spAutoFit/>
          </a:bodyPr>
          <a:lstStyle/>
          <a:p>
            <a:r>
              <a:rPr lang="tr-TR" sz="2362" dirty="0"/>
              <a:t>balık</a:t>
            </a:r>
            <a:endParaRPr lang="en-US" sz="2362" dirty="0"/>
          </a:p>
        </p:txBody>
      </p:sp>
      <p:sp>
        <p:nvSpPr>
          <p:cNvPr id="24" name="Rectangle 23"/>
          <p:cNvSpPr/>
          <p:nvPr/>
        </p:nvSpPr>
        <p:spPr>
          <a:xfrm>
            <a:off x="2528361" y="2554704"/>
            <a:ext cx="658765" cy="310406"/>
          </a:xfrm>
          <a:prstGeom prst="rect">
            <a:avLst/>
          </a:prstGeom>
        </p:spPr>
        <p:txBody>
          <a:bodyPr wrap="square">
            <a:spAutoFit/>
          </a:bodyPr>
          <a:lstStyle/>
          <a:p>
            <a:r>
              <a:rPr lang="tr-TR" sz="1417" dirty="0"/>
              <a:t>marul</a:t>
            </a:r>
            <a:endParaRPr lang="en-US" sz="1417" dirty="0"/>
          </a:p>
        </p:txBody>
      </p:sp>
      <p:sp>
        <p:nvSpPr>
          <p:cNvPr id="25" name="Rectangle 24"/>
          <p:cNvSpPr/>
          <p:nvPr/>
        </p:nvSpPr>
        <p:spPr>
          <a:xfrm>
            <a:off x="2818968" y="2198145"/>
            <a:ext cx="754753" cy="269304"/>
          </a:xfrm>
          <a:prstGeom prst="rect">
            <a:avLst/>
          </a:prstGeom>
        </p:spPr>
        <p:txBody>
          <a:bodyPr wrap="square">
            <a:spAutoFit/>
          </a:bodyPr>
          <a:lstStyle/>
          <a:p>
            <a:r>
              <a:rPr lang="tr-TR" sz="1150" dirty="0"/>
              <a:t>mısır</a:t>
            </a:r>
            <a:endParaRPr lang="en-US" sz="1150" dirty="0"/>
          </a:p>
        </p:txBody>
      </p:sp>
      <p:sp>
        <p:nvSpPr>
          <p:cNvPr id="26" name="Rectangle 25"/>
          <p:cNvSpPr/>
          <p:nvPr/>
        </p:nvSpPr>
        <p:spPr>
          <a:xfrm>
            <a:off x="5183120" y="4280015"/>
            <a:ext cx="996683" cy="383182"/>
          </a:xfrm>
          <a:prstGeom prst="rect">
            <a:avLst/>
          </a:prstGeom>
        </p:spPr>
        <p:txBody>
          <a:bodyPr wrap="none">
            <a:spAutoFit/>
          </a:bodyPr>
          <a:lstStyle/>
          <a:p>
            <a:r>
              <a:rPr lang="tr-TR" sz="1890" dirty="0"/>
              <a:t>portakal</a:t>
            </a:r>
            <a:endParaRPr lang="en-US" sz="1890" dirty="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0415" y="1147987"/>
            <a:ext cx="3134639" cy="3685428"/>
          </a:xfrm>
          <a:prstGeom prst="rect">
            <a:avLst/>
          </a:prstGeom>
        </p:spPr>
      </p:pic>
      <p:sp>
        <p:nvSpPr>
          <p:cNvPr id="8" name="Rectangle 7"/>
          <p:cNvSpPr/>
          <p:nvPr/>
        </p:nvSpPr>
        <p:spPr>
          <a:xfrm rot="14511039">
            <a:off x="3378188" y="2672580"/>
            <a:ext cx="1392698" cy="446276"/>
          </a:xfrm>
          <a:prstGeom prst="rect">
            <a:avLst/>
          </a:prstGeom>
        </p:spPr>
        <p:txBody>
          <a:bodyPr wrap="square">
            <a:spAutoFit/>
          </a:bodyPr>
          <a:lstStyle/>
          <a:p>
            <a:pPr algn="ctr"/>
            <a:r>
              <a:rPr lang="tr-TR" sz="1150" b="1" dirty="0"/>
              <a:t>Süt ve Süt Ürünleri Grubu</a:t>
            </a:r>
            <a:endParaRPr lang="en-US" sz="1150" b="1" dirty="0"/>
          </a:p>
        </p:txBody>
      </p:sp>
      <p:sp>
        <p:nvSpPr>
          <p:cNvPr id="28" name="Rectangle 27"/>
          <p:cNvSpPr/>
          <p:nvPr/>
        </p:nvSpPr>
        <p:spPr>
          <a:xfrm rot="3843932">
            <a:off x="5214902" y="2189277"/>
            <a:ext cx="1392698" cy="446276"/>
          </a:xfrm>
          <a:prstGeom prst="rect">
            <a:avLst/>
          </a:prstGeom>
        </p:spPr>
        <p:txBody>
          <a:bodyPr wrap="square">
            <a:spAutoFit/>
          </a:bodyPr>
          <a:lstStyle/>
          <a:p>
            <a:pPr algn="ctr"/>
            <a:r>
              <a:rPr lang="tr-TR" sz="1150" b="1" dirty="0"/>
              <a:t>Ekmek ve Tahıl Grubu</a:t>
            </a:r>
            <a:endParaRPr lang="en-US" sz="1150" b="1" dirty="0"/>
          </a:p>
        </p:txBody>
      </p:sp>
      <p:sp>
        <p:nvSpPr>
          <p:cNvPr id="29" name="Rectangle 28"/>
          <p:cNvSpPr/>
          <p:nvPr/>
        </p:nvSpPr>
        <p:spPr>
          <a:xfrm rot="9646295">
            <a:off x="4648839" y="3225472"/>
            <a:ext cx="1392698" cy="446276"/>
          </a:xfrm>
          <a:prstGeom prst="rect">
            <a:avLst/>
          </a:prstGeom>
        </p:spPr>
        <p:txBody>
          <a:bodyPr wrap="square">
            <a:spAutoFit/>
          </a:bodyPr>
          <a:lstStyle/>
          <a:p>
            <a:pPr algn="ctr"/>
            <a:r>
              <a:rPr lang="tr-TR" sz="1150" b="1" dirty="0"/>
              <a:t>Sebze ve Meyve Grubu</a:t>
            </a:r>
            <a:endParaRPr lang="en-US" sz="1150" b="1" dirty="0"/>
          </a:p>
        </p:txBody>
      </p:sp>
      <p:sp>
        <p:nvSpPr>
          <p:cNvPr id="30" name="Rectangle 29"/>
          <p:cNvSpPr/>
          <p:nvPr/>
        </p:nvSpPr>
        <p:spPr>
          <a:xfrm rot="20063383">
            <a:off x="3997680" y="1558413"/>
            <a:ext cx="1392698" cy="446276"/>
          </a:xfrm>
          <a:prstGeom prst="rect">
            <a:avLst/>
          </a:prstGeom>
        </p:spPr>
        <p:txBody>
          <a:bodyPr wrap="square">
            <a:spAutoFit/>
          </a:bodyPr>
          <a:lstStyle/>
          <a:p>
            <a:pPr algn="ctr"/>
            <a:r>
              <a:rPr lang="tr-TR" sz="1150" b="1" dirty="0"/>
              <a:t>Et, Yumurta ve Baklagiller Grubu</a:t>
            </a:r>
            <a:endParaRPr lang="en-US" sz="1150" b="1" dirty="0"/>
          </a:p>
        </p:txBody>
      </p:sp>
      <p:sp>
        <p:nvSpPr>
          <p:cNvPr id="31" name="TextBox 30"/>
          <p:cNvSpPr txBox="1"/>
          <p:nvPr/>
        </p:nvSpPr>
        <p:spPr>
          <a:xfrm>
            <a:off x="2971573" y="218446"/>
            <a:ext cx="2211546" cy="1000915"/>
          </a:xfrm>
          <a:prstGeom prst="rect">
            <a:avLst/>
          </a:prstGeom>
          <a:noFill/>
        </p:spPr>
        <p:txBody>
          <a:bodyPr wrap="square" rtlCol="0">
            <a:spAutoFit/>
          </a:bodyPr>
          <a:lstStyle/>
          <a:p>
            <a:r>
              <a:rPr lang="en-US" sz="1181" dirty="0" err="1"/>
              <a:t>Aşağıdaki</a:t>
            </a:r>
            <a:r>
              <a:rPr lang="en-US" sz="1181" dirty="0"/>
              <a:t> </a:t>
            </a:r>
            <a:r>
              <a:rPr lang="en-US" sz="1181" dirty="0" err="1"/>
              <a:t>ürünlerden</a:t>
            </a:r>
            <a:r>
              <a:rPr lang="en-US" sz="1181" dirty="0"/>
              <a:t> </a:t>
            </a:r>
            <a:endParaRPr lang="tr-TR" sz="1181" dirty="0"/>
          </a:p>
          <a:p>
            <a:r>
              <a:rPr lang="en-US" sz="1181" dirty="0" err="1" smtClean="0"/>
              <a:t>hangi</a:t>
            </a:r>
            <a:r>
              <a:rPr lang="tr-TR" sz="1181" dirty="0" err="1" smtClean="0"/>
              <a:t>ler</a:t>
            </a:r>
            <a:r>
              <a:rPr lang="en-US" sz="1181" dirty="0" err="1" smtClean="0"/>
              <a:t>i</a:t>
            </a:r>
            <a:r>
              <a:rPr lang="en-US" sz="1181" dirty="0" smtClean="0"/>
              <a:t> </a:t>
            </a:r>
            <a:r>
              <a:rPr lang="en-US" sz="1181" dirty="0" err="1"/>
              <a:t>dört</a:t>
            </a:r>
            <a:r>
              <a:rPr lang="en-US" sz="1181" dirty="0"/>
              <a:t> </a:t>
            </a:r>
            <a:r>
              <a:rPr lang="en-US" sz="1181" dirty="0" err="1"/>
              <a:t>yapraklı</a:t>
            </a:r>
            <a:r>
              <a:rPr lang="en-US" sz="1181" dirty="0"/>
              <a:t> </a:t>
            </a:r>
            <a:endParaRPr lang="tr-TR" sz="1181" dirty="0"/>
          </a:p>
          <a:p>
            <a:r>
              <a:rPr lang="en-US" sz="1181" dirty="0" err="1"/>
              <a:t>yoncanın</a:t>
            </a:r>
            <a:r>
              <a:rPr lang="en-US" sz="1181" dirty="0"/>
              <a:t> </a:t>
            </a:r>
            <a:r>
              <a:rPr lang="en-US" sz="1181" dirty="0" err="1"/>
              <a:t>hangi</a:t>
            </a:r>
            <a:r>
              <a:rPr lang="en-US" sz="1181" dirty="0"/>
              <a:t> </a:t>
            </a:r>
            <a:endParaRPr lang="tr-TR" sz="1181" dirty="0"/>
          </a:p>
          <a:p>
            <a:r>
              <a:rPr lang="en-US" sz="1181" dirty="0" err="1"/>
              <a:t>yaprağına</a:t>
            </a:r>
            <a:r>
              <a:rPr lang="en-US" sz="1181" dirty="0"/>
              <a:t> </a:t>
            </a:r>
            <a:endParaRPr lang="tr-TR" sz="1181" dirty="0"/>
          </a:p>
          <a:p>
            <a:r>
              <a:rPr lang="tr-TR" sz="1181" dirty="0" err="1"/>
              <a:t>g</a:t>
            </a:r>
            <a:r>
              <a:rPr lang="en-US" sz="1181" dirty="0" err="1" smtClean="0"/>
              <a:t>elmeli</a:t>
            </a:r>
            <a:r>
              <a:rPr lang="tr-TR" sz="1181" dirty="0" smtClean="0"/>
              <a:t>?</a:t>
            </a:r>
            <a:endParaRPr lang="en-US" sz="1181" dirty="0"/>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9003" y="288609"/>
            <a:ext cx="562570" cy="320665"/>
          </a:xfrm>
          <a:prstGeom prst="rect">
            <a:avLst/>
          </a:prstGeom>
        </p:spPr>
      </p:pic>
    </p:spTree>
    <p:extLst>
      <p:ext uri="{BB962C8B-B14F-4D97-AF65-F5344CB8AC3E}">
        <p14:creationId xmlns:p14="http://schemas.microsoft.com/office/powerpoint/2010/main" val="851360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childTnLst>
                          </p:cTn>
                        </p:par>
                        <p:par>
                          <p:cTn id="36" fill="hold">
                            <p:stCondLst>
                              <p:cond delay="65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childTnLst>
                          </p:cTn>
                        </p:par>
                        <p:par>
                          <p:cTn id="40" fill="hold">
                            <p:stCondLst>
                              <p:cond delay="75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childTnLst>
                                </p:cTn>
                              </p:par>
                            </p:childTnLst>
                          </p:cTn>
                        </p:par>
                        <p:par>
                          <p:cTn id="44" fill="hold">
                            <p:stCondLst>
                              <p:cond delay="85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childTnLst>
                          </p:cTn>
                        </p:par>
                        <p:par>
                          <p:cTn id="48" fill="hold">
                            <p:stCondLst>
                              <p:cond delay="95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childTnLst>
                                </p:cTn>
                              </p:par>
                            </p:childTnLst>
                          </p:cTn>
                        </p:par>
                        <p:par>
                          <p:cTn id="52" fill="hold">
                            <p:stCondLst>
                              <p:cond delay="10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childTnLst>
                                </p:cTn>
                              </p:par>
                            </p:childTnLst>
                          </p:cTn>
                        </p:par>
                        <p:par>
                          <p:cTn id="56" fill="hold">
                            <p:stCondLst>
                              <p:cond delay="115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childTnLst>
                                </p:cTn>
                              </p:par>
                            </p:childTnLst>
                          </p:cTn>
                        </p:par>
                        <p:par>
                          <p:cTn id="60" fill="hold">
                            <p:stCondLst>
                              <p:cond delay="125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childTnLst>
                                </p:cTn>
                              </p:par>
                            </p:childTnLst>
                          </p:cTn>
                        </p:par>
                        <p:par>
                          <p:cTn id="64" fill="hold">
                            <p:stCondLst>
                              <p:cond delay="13500"/>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childTnLst>
                                </p:cTn>
                              </p:par>
                            </p:childTnLst>
                          </p:cTn>
                        </p:par>
                        <p:par>
                          <p:cTn id="68" fill="hold">
                            <p:stCondLst>
                              <p:cond delay="145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childTnLst>
                                </p:cTn>
                              </p:par>
                            </p:childTnLst>
                          </p:cTn>
                        </p:par>
                        <p:par>
                          <p:cTn id="72" fill="hold">
                            <p:stCondLst>
                              <p:cond delay="155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childTnLst>
                                </p:cTn>
                              </p:par>
                            </p:childTnLst>
                          </p:cTn>
                        </p:par>
                        <p:par>
                          <p:cTn id="76" fill="hold">
                            <p:stCondLst>
                              <p:cond delay="1650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childTnLst>
                                </p:cTn>
                              </p:par>
                            </p:childTnLst>
                          </p:cTn>
                        </p:par>
                        <p:par>
                          <p:cTn id="80" fill="hold">
                            <p:stCondLst>
                              <p:cond delay="17500"/>
                            </p:stCondLst>
                            <p:childTnLst>
                              <p:par>
                                <p:cTn id="81" presetID="10"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childTnLst>
                                </p:cTn>
                              </p:par>
                            </p:childTnLst>
                          </p:cTn>
                        </p:par>
                        <p:par>
                          <p:cTn id="84" fill="hold">
                            <p:stCondLst>
                              <p:cond delay="18500"/>
                            </p:stCondLst>
                            <p:childTnLst>
                              <p:par>
                                <p:cTn id="85" presetID="10" presetClass="entr" presetSubtype="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000"/>
                                        <p:tgtEl>
                                          <p:spTgt spid="23"/>
                                        </p:tgtEl>
                                      </p:cBhvr>
                                    </p:animEffect>
                                  </p:childTnLst>
                                </p:cTn>
                              </p:par>
                            </p:childTnLst>
                          </p:cTn>
                        </p:par>
                        <p:par>
                          <p:cTn id="88" fill="hold">
                            <p:stCondLst>
                              <p:cond delay="19500"/>
                            </p:stCondLst>
                            <p:childTnLst>
                              <p:par>
                                <p:cTn id="89" presetID="10" presetClass="entr" presetSubtype="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childTnLst>
                                </p:cTn>
                              </p:par>
                            </p:childTnLst>
                          </p:cTn>
                        </p:par>
                        <p:par>
                          <p:cTn id="92" fill="hold">
                            <p:stCondLst>
                              <p:cond delay="20500"/>
                            </p:stCondLst>
                            <p:childTnLst>
                              <p:par>
                                <p:cTn id="93" presetID="10" presetClass="entr" presetSubtype="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1000"/>
                                        <p:tgtEl>
                                          <p:spTgt spid="25"/>
                                        </p:tgtEl>
                                      </p:cBhvr>
                                    </p:animEffect>
                                  </p:childTnLst>
                                </p:cTn>
                              </p:par>
                            </p:childTnLst>
                          </p:cTn>
                        </p:par>
                        <p:par>
                          <p:cTn id="96" fill="hold">
                            <p:stCondLst>
                              <p:cond delay="21500"/>
                            </p:stCondLst>
                            <p:childTnLst>
                              <p:par>
                                <p:cTn id="97" presetID="10"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7" y="1"/>
            <a:ext cx="5400671" cy="7559675"/>
          </a:xfrm>
          <a:prstGeom prst="rect">
            <a:avLst/>
          </a:prstGeom>
        </p:spPr>
      </p:pic>
      <p:sp>
        <p:nvSpPr>
          <p:cNvPr id="34" name="TextBox 2"/>
          <p:cNvSpPr txBox="1"/>
          <p:nvPr/>
        </p:nvSpPr>
        <p:spPr>
          <a:xfrm>
            <a:off x="5039520" y="341651"/>
            <a:ext cx="2430495" cy="1569660"/>
          </a:xfrm>
          <a:prstGeom prst="rect">
            <a:avLst/>
          </a:prstGeom>
          <a:noFill/>
          <a:effectLst/>
        </p:spPr>
        <p:txBody>
          <a:bodyPr wrap="square" rtlCol="0">
            <a:spAutoFit/>
          </a:bodyPr>
          <a:lstStyle/>
          <a:p>
            <a:r>
              <a:rPr lang="tr-TR" sz="2400" b="1" dirty="0"/>
              <a:t>Yetersiz veya Dengesiz Beslenme Sağlığı Olumsuz Etkiler! </a:t>
            </a:r>
          </a:p>
        </p:txBody>
      </p:sp>
      <p:sp>
        <p:nvSpPr>
          <p:cNvPr id="35" name="TextBox 2"/>
          <p:cNvSpPr txBox="1"/>
          <p:nvPr/>
        </p:nvSpPr>
        <p:spPr>
          <a:xfrm>
            <a:off x="5039520" y="341651"/>
            <a:ext cx="1222735" cy="461665"/>
          </a:xfrm>
          <a:prstGeom prst="rect">
            <a:avLst/>
          </a:prstGeom>
          <a:noFill/>
          <a:effectLst/>
        </p:spPr>
        <p:txBody>
          <a:bodyPr wrap="square" rtlCol="0">
            <a:spAutoFit/>
          </a:bodyPr>
          <a:lstStyle/>
          <a:p>
            <a:r>
              <a:rPr lang="tr-TR" sz="2400" b="1" dirty="0">
                <a:solidFill>
                  <a:srgbClr val="FF0000"/>
                </a:solidFill>
              </a:rPr>
              <a:t>Yetersiz</a:t>
            </a:r>
          </a:p>
        </p:txBody>
      </p:sp>
      <p:sp>
        <p:nvSpPr>
          <p:cNvPr id="36" name="TextBox 2"/>
          <p:cNvSpPr txBox="1"/>
          <p:nvPr/>
        </p:nvSpPr>
        <p:spPr>
          <a:xfrm>
            <a:off x="5039520" y="703272"/>
            <a:ext cx="2430495" cy="461665"/>
          </a:xfrm>
          <a:prstGeom prst="rect">
            <a:avLst/>
          </a:prstGeom>
          <a:noFill/>
          <a:effectLst/>
        </p:spPr>
        <p:txBody>
          <a:bodyPr wrap="square" rtlCol="0">
            <a:spAutoFit/>
          </a:bodyPr>
          <a:lstStyle/>
          <a:p>
            <a:r>
              <a:rPr lang="tr-TR" sz="2400" b="1" dirty="0">
                <a:solidFill>
                  <a:srgbClr val="FF0000"/>
                </a:solidFill>
              </a:rPr>
              <a:t>Dengesiz</a:t>
            </a:r>
          </a:p>
        </p:txBody>
      </p:sp>
      <p:sp>
        <p:nvSpPr>
          <p:cNvPr id="37" name="Dikdörtgen 4"/>
          <p:cNvSpPr/>
          <p:nvPr/>
        </p:nvSpPr>
        <p:spPr>
          <a:xfrm>
            <a:off x="3106753" y="3322469"/>
            <a:ext cx="4248989" cy="2893100"/>
          </a:xfrm>
          <a:prstGeom prst="rect">
            <a:avLst/>
          </a:prstGeom>
        </p:spPr>
        <p:txBody>
          <a:bodyPr wrap="square">
            <a:spAutoFit/>
          </a:bodyPr>
          <a:lstStyle/>
          <a:p>
            <a:r>
              <a:rPr lang="tr-TR" sz="2600" b="1" dirty="0"/>
              <a:t>Yetersiz Beslenme</a:t>
            </a:r>
          </a:p>
          <a:p>
            <a:r>
              <a:rPr lang="tr-TR" sz="2600" dirty="0"/>
              <a:t>Vücudun ihtiyacından daha az gıda </a:t>
            </a:r>
            <a:r>
              <a:rPr lang="tr-TR" sz="2600" dirty="0" smtClean="0"/>
              <a:t>tüketilmesi</a:t>
            </a:r>
            <a:endParaRPr lang="tr-TR" sz="2600" dirty="0"/>
          </a:p>
          <a:p>
            <a:endParaRPr lang="tr-TR" sz="2600" dirty="0"/>
          </a:p>
          <a:p>
            <a:r>
              <a:rPr lang="tr-TR" sz="2600" b="1" dirty="0"/>
              <a:t>Dengesiz Beslenme</a:t>
            </a:r>
          </a:p>
          <a:p>
            <a:r>
              <a:rPr lang="tr-TR" sz="2600" dirty="0"/>
              <a:t>Bazı yiyeceklerin gereğinden fazla </a:t>
            </a:r>
            <a:r>
              <a:rPr lang="tr-TR" sz="2600" dirty="0" smtClean="0"/>
              <a:t>tüketilmesi</a:t>
            </a:r>
            <a:endParaRPr lang="tr-TR" sz="2600" dirty="0"/>
          </a:p>
        </p:txBody>
      </p:sp>
    </p:spTree>
    <p:extLst>
      <p:ext uri="{BB962C8B-B14F-4D97-AF65-F5344CB8AC3E}">
        <p14:creationId xmlns:p14="http://schemas.microsoft.com/office/powerpoint/2010/main" val="1295511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par>
                          <p:cTn id="14" fill="hold">
                            <p:stCondLst>
                              <p:cond delay="500"/>
                            </p:stCondLst>
                            <p:childTnLst>
                              <p:par>
                                <p:cTn id="15" presetID="35" presetClass="emph" presetSubtype="0" repeatCount="indefinite" fill="hold" grpId="0" nodeType="afterEffect">
                                  <p:stCondLst>
                                    <p:cond delay="0"/>
                                  </p:stCondLst>
                                  <p:endCondLst>
                                    <p:cond evt="onNext" delay="0">
                                      <p:tgtEl>
                                        <p:sldTgt/>
                                      </p:tgtEl>
                                    </p:cond>
                                  </p:endCondLst>
                                  <p:childTnLst>
                                    <p:anim calcmode="discrete" valueType="str">
                                      <p:cBhvr>
                                        <p:cTn id="16" dur="1000" fill="hold"/>
                                        <p:tgtEl>
                                          <p:spTgt spid="3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endCondLst>
                                    <p:cond evt="onNext" delay="0">
                                      <p:tgtEl>
                                        <p:sldTgt/>
                                      </p:tgtEl>
                                    </p:cond>
                                  </p:endCondLst>
                                  <p:childTnLst>
                                    <p:anim calcmode="discrete" valueType="str">
                                      <p:cBhvr>
                                        <p:cTn id="18" dur="1000" fill="hold"/>
                                        <p:tgtEl>
                                          <p:spTgt spid="35"/>
                                        </p:tgtEl>
                                        <p:attrNameLst>
                                          <p:attrName>style.visibility</p:attrName>
                                        </p:attrNameLst>
                                      </p:cBhvr>
                                      <p:tavLst>
                                        <p:tav tm="0">
                                          <p:val>
                                            <p:strVal val="hidden"/>
                                          </p:val>
                                        </p:tav>
                                        <p:tav tm="50000">
                                          <p:val>
                                            <p:strVal val="visible"/>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5" grpId="1"/>
      <p:bldP spid="36" grpId="0"/>
      <p:bldP spid="36" grpId="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517" y="15671"/>
            <a:ext cx="5658004" cy="7544004"/>
          </a:xfrm>
          <a:prstGeom prst="rect">
            <a:avLst/>
          </a:prstGeom>
        </p:spPr>
      </p:pic>
      <p:sp>
        <p:nvSpPr>
          <p:cNvPr id="8" name="TextBox 7"/>
          <p:cNvSpPr txBox="1"/>
          <p:nvPr/>
        </p:nvSpPr>
        <p:spPr>
          <a:xfrm>
            <a:off x="3559698" y="315593"/>
            <a:ext cx="3982065" cy="461665"/>
          </a:xfrm>
          <a:prstGeom prst="rect">
            <a:avLst/>
          </a:prstGeom>
          <a:noFill/>
          <a:effectLst/>
        </p:spPr>
        <p:txBody>
          <a:bodyPr wrap="square" rtlCol="0">
            <a:spAutoFit/>
          </a:bodyPr>
          <a:lstStyle/>
          <a:p>
            <a:pPr algn="r"/>
            <a:r>
              <a:rPr lang="tr-TR" sz="2400" b="1" dirty="0"/>
              <a:t>Sağlıklı Beslenmek İçin</a:t>
            </a:r>
          </a:p>
        </p:txBody>
      </p:sp>
      <p:sp>
        <p:nvSpPr>
          <p:cNvPr id="9" name="TextBox 8"/>
          <p:cNvSpPr txBox="1"/>
          <p:nvPr/>
        </p:nvSpPr>
        <p:spPr>
          <a:xfrm>
            <a:off x="5767040" y="777258"/>
            <a:ext cx="1774722" cy="461665"/>
          </a:xfrm>
          <a:prstGeom prst="rect">
            <a:avLst/>
          </a:prstGeom>
          <a:noFill/>
          <a:effectLst/>
        </p:spPr>
        <p:txBody>
          <a:bodyPr wrap="square" rtlCol="0">
            <a:spAutoFit/>
          </a:bodyPr>
          <a:lstStyle/>
          <a:p>
            <a:pPr algn="r"/>
            <a:r>
              <a:rPr lang="tr-TR" sz="2400" b="1" dirty="0">
                <a:solidFill>
                  <a:srgbClr val="FF0000"/>
                </a:solidFill>
              </a:rPr>
              <a:t>Ne Yapmalı,</a:t>
            </a:r>
          </a:p>
        </p:txBody>
      </p:sp>
      <p:sp>
        <p:nvSpPr>
          <p:cNvPr id="10" name="TextBox 9"/>
          <p:cNvSpPr txBox="1"/>
          <p:nvPr/>
        </p:nvSpPr>
        <p:spPr>
          <a:xfrm>
            <a:off x="5486952" y="1278514"/>
            <a:ext cx="2054811" cy="461665"/>
          </a:xfrm>
          <a:prstGeom prst="rect">
            <a:avLst/>
          </a:prstGeom>
          <a:noFill/>
          <a:effectLst/>
        </p:spPr>
        <p:txBody>
          <a:bodyPr wrap="square" rtlCol="0">
            <a:spAutoFit/>
          </a:bodyPr>
          <a:lstStyle/>
          <a:p>
            <a:pPr algn="r"/>
            <a:r>
              <a:rPr lang="tr-TR" sz="2400" b="1" dirty="0">
                <a:solidFill>
                  <a:srgbClr val="FF0000"/>
                </a:solidFill>
              </a:rPr>
              <a:t>Nasıl Yapmalı?</a:t>
            </a:r>
          </a:p>
        </p:txBody>
      </p:sp>
    </p:spTree>
    <p:extLst>
      <p:ext uri="{BB962C8B-B14F-4D97-AF65-F5344CB8AC3E}">
        <p14:creationId xmlns:p14="http://schemas.microsoft.com/office/powerpoint/2010/main" val="1782321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2001"/>
                            </p:stCondLst>
                            <p:childTnLst>
                              <p:par>
                                <p:cTn id="8" presetID="2" presetClass="entr" presetSubtype="8"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2501"/>
                            </p:stCondLst>
                            <p:childTnLst>
                              <p:par>
                                <p:cTn id="13" presetID="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1+#ppt_w/2"/>
                                          </p:val>
                                        </p:tav>
                                        <p:tav tm="100000">
                                          <p:val>
                                            <p:strVal val="#ppt_x"/>
                                          </p:val>
                                        </p:tav>
                                      </p:tavLst>
                                    </p:anim>
                                    <p:anim calcmode="lin" valueType="num">
                                      <p:cBhvr additive="base">
                                        <p:cTn id="1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988" y="923"/>
            <a:ext cx="5669063" cy="7558752"/>
          </a:xfrm>
          <a:prstGeom prst="rect">
            <a:avLst/>
          </a:prstGeom>
        </p:spPr>
      </p:pic>
      <p:sp>
        <p:nvSpPr>
          <p:cNvPr id="8" name="TextBox 7"/>
          <p:cNvSpPr txBox="1"/>
          <p:nvPr/>
        </p:nvSpPr>
        <p:spPr>
          <a:xfrm>
            <a:off x="2168143" y="154420"/>
            <a:ext cx="2788597" cy="1569660"/>
          </a:xfrm>
          <a:prstGeom prst="rect">
            <a:avLst/>
          </a:prstGeom>
          <a:noFill/>
          <a:effectLst/>
        </p:spPr>
        <p:txBody>
          <a:bodyPr wrap="square" rtlCol="0">
            <a:spAutoFit/>
          </a:bodyPr>
          <a:lstStyle/>
          <a:p>
            <a:pPr algn="r"/>
            <a:r>
              <a:rPr lang="tr-TR" sz="2400" b="1" dirty="0">
                <a:solidFill>
                  <a:srgbClr val="FF0000"/>
                </a:solidFill>
              </a:rPr>
              <a:t>Yeterli ve Dengeli Beslenmek İçin Yapmamız Gerekenler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766" y="15671"/>
            <a:ext cx="2386934" cy="3145856"/>
          </a:xfrm>
          <a:prstGeom prst="rect">
            <a:avLst/>
          </a:prstGeom>
        </p:spPr>
      </p:pic>
      <p:sp>
        <p:nvSpPr>
          <p:cNvPr id="11" name="Dikdörtgen 4"/>
          <p:cNvSpPr/>
          <p:nvPr/>
        </p:nvSpPr>
        <p:spPr>
          <a:xfrm>
            <a:off x="2735041" y="2983598"/>
            <a:ext cx="4443396" cy="3785652"/>
          </a:xfrm>
          <a:prstGeom prst="rect">
            <a:avLst/>
          </a:prstGeom>
        </p:spPr>
        <p:txBody>
          <a:bodyPr wrap="square">
            <a:spAutoFit/>
          </a:bodyPr>
          <a:lstStyle/>
          <a:p>
            <a:pPr marL="457200" indent="-457200">
              <a:buFont typeface="Wingdings" panose="05000000000000000000" pitchFamily="2" charset="2"/>
              <a:buChar char="Ø"/>
            </a:pPr>
            <a:r>
              <a:rPr lang="tr-TR" sz="1600" b="1" dirty="0"/>
              <a:t>Abur cubur yeme!</a:t>
            </a:r>
          </a:p>
          <a:p>
            <a:pPr marL="457200" indent="-457200">
              <a:buFont typeface="Wingdings" panose="05000000000000000000" pitchFamily="2" charset="2"/>
              <a:buChar char="Ø"/>
            </a:pPr>
            <a:r>
              <a:rPr lang="tr-TR" sz="1600" b="1" dirty="0"/>
              <a:t>Sürekli aynı şeylerle beslenme!</a:t>
            </a:r>
          </a:p>
          <a:p>
            <a:pPr marL="457200" indent="-457200">
              <a:buFont typeface="Wingdings" panose="05000000000000000000" pitchFamily="2" charset="2"/>
              <a:buChar char="Ø"/>
            </a:pPr>
            <a:r>
              <a:rPr lang="tr-TR" sz="1600" b="1" dirty="0"/>
              <a:t>Her öğünde sağlıklı bir porsiyon ye!</a:t>
            </a:r>
          </a:p>
          <a:p>
            <a:pPr marL="457200" indent="-457200">
              <a:buFont typeface="Wingdings" panose="05000000000000000000" pitchFamily="2" charset="2"/>
              <a:buChar char="Ø"/>
            </a:pPr>
            <a:r>
              <a:rPr lang="tr-TR" sz="1600" b="1" dirty="0"/>
              <a:t>Katkı maddeli hazır ürünlerden kaçın!</a:t>
            </a:r>
          </a:p>
          <a:p>
            <a:pPr marL="457200" indent="-457200">
              <a:buFont typeface="Wingdings" panose="05000000000000000000" pitchFamily="2" charset="2"/>
              <a:buChar char="Ø"/>
            </a:pPr>
            <a:r>
              <a:rPr lang="tr-TR" sz="1600" b="1" dirty="0" smtClean="0"/>
              <a:t>Aldığın </a:t>
            </a:r>
            <a:r>
              <a:rPr lang="tr-TR" sz="1600" b="1" dirty="0"/>
              <a:t>gıdaların son kullanma tarihine dikkat et!</a:t>
            </a:r>
          </a:p>
          <a:p>
            <a:pPr marL="457200" indent="-457200">
              <a:buFont typeface="Wingdings" panose="05000000000000000000" pitchFamily="2" charset="2"/>
              <a:buChar char="Ø"/>
            </a:pPr>
            <a:r>
              <a:rPr lang="tr-TR" sz="1600" b="1" dirty="0"/>
              <a:t>Yiyeceklerinin temiz olmasına özen göster.</a:t>
            </a:r>
          </a:p>
          <a:p>
            <a:pPr marL="457200" indent="-457200">
              <a:buFont typeface="Wingdings" panose="05000000000000000000" pitchFamily="2" charset="2"/>
              <a:buChar char="Ø"/>
            </a:pPr>
            <a:r>
              <a:rPr lang="tr-TR" sz="1600" b="1" dirty="0"/>
              <a:t>Gıdalarla ilgili </a:t>
            </a:r>
            <a:r>
              <a:rPr lang="tr-TR" sz="1600" b="1" dirty="0" smtClean="0"/>
              <a:t>her duyduğuna </a:t>
            </a:r>
            <a:r>
              <a:rPr lang="tr-TR" sz="1600" b="1" dirty="0"/>
              <a:t>inanma, bilenlere danış!</a:t>
            </a:r>
          </a:p>
          <a:p>
            <a:pPr marL="457200" indent="-457200">
              <a:buFont typeface="Wingdings" panose="05000000000000000000" pitchFamily="2" charset="2"/>
              <a:buChar char="Ø"/>
            </a:pPr>
            <a:r>
              <a:rPr lang="tr-TR" sz="1600" b="1" dirty="0"/>
              <a:t>Dört yapraklı yoncanın her bir yaprağındaki besin gruplarından gıdalarla dengeli bir şekilde beslen!</a:t>
            </a:r>
          </a:p>
          <a:p>
            <a:pPr marL="457200" indent="-457200">
              <a:buFont typeface="Wingdings" panose="05000000000000000000" pitchFamily="2" charset="2"/>
              <a:buChar char="Ø"/>
            </a:pPr>
            <a:r>
              <a:rPr lang="tr-TR" sz="1600" b="1" dirty="0"/>
              <a:t>İçerisinde gıda boyası, </a:t>
            </a:r>
            <a:r>
              <a:rPr lang="tr-TR" sz="1600" b="1" dirty="0" smtClean="0"/>
              <a:t>yapay </a:t>
            </a:r>
            <a:r>
              <a:rPr lang="tr-TR" sz="1600" b="1" dirty="0"/>
              <a:t>tatlandırıcı ve çok çeşitli koruyucu maddeler bulunan gıdalardan kaçın!</a:t>
            </a:r>
          </a:p>
        </p:txBody>
      </p:sp>
    </p:spTree>
    <p:extLst>
      <p:ext uri="{BB962C8B-B14F-4D97-AF65-F5344CB8AC3E}">
        <p14:creationId xmlns:p14="http://schemas.microsoft.com/office/powerpoint/2010/main" val="329026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1+#ppt_w/2"/>
                                          </p:val>
                                        </p:tav>
                                        <p:tav tm="100000">
                                          <p:val>
                                            <p:strVal val="#ppt_x"/>
                                          </p:val>
                                        </p:tav>
                                      </p:tavLst>
                                    </p:anim>
                                    <p:anim calcmode="lin" valueType="num">
                                      <p:cBhvr additive="base">
                                        <p:cTn id="13" dur="2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18" presetClass="entr" presetSubtype="6"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strips(downRight)">
                                      <p:cBhvr>
                                        <p:cTn id="17" dur="2000"/>
                                        <p:tgtEl>
                                          <p:spTgt spid="11">
                                            <p:txEl>
                                              <p:pRg st="0" end="0"/>
                                            </p:txEl>
                                          </p:spTgt>
                                        </p:tgtEl>
                                      </p:cBhvr>
                                    </p:animEffect>
                                  </p:childTnLst>
                                </p:cTn>
                              </p:par>
                            </p:childTnLst>
                          </p:cTn>
                        </p:par>
                        <p:par>
                          <p:cTn id="18" fill="hold">
                            <p:stCondLst>
                              <p:cond delay="2750"/>
                            </p:stCondLst>
                            <p:childTnLst>
                              <p:par>
                                <p:cTn id="19" presetID="18" presetClass="entr" presetSubtype="6" fill="hold" grpId="0" nodeType="after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strips(downRight)">
                                      <p:cBhvr>
                                        <p:cTn id="21" dur="2000"/>
                                        <p:tgtEl>
                                          <p:spTgt spid="11">
                                            <p:txEl>
                                              <p:pRg st="1" end="1"/>
                                            </p:txEl>
                                          </p:spTgt>
                                        </p:tgtEl>
                                      </p:cBhvr>
                                    </p:animEffect>
                                  </p:childTnLst>
                                </p:cTn>
                              </p:par>
                            </p:childTnLst>
                          </p:cTn>
                        </p:par>
                        <p:par>
                          <p:cTn id="22" fill="hold">
                            <p:stCondLst>
                              <p:cond delay="4750"/>
                            </p:stCondLst>
                            <p:childTnLst>
                              <p:par>
                                <p:cTn id="23" presetID="18" presetClass="entr" presetSubtype="6" fill="hold" grpId="0" nodeType="after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strips(downRight)">
                                      <p:cBhvr>
                                        <p:cTn id="25" dur="2000"/>
                                        <p:tgtEl>
                                          <p:spTgt spid="11">
                                            <p:txEl>
                                              <p:pRg st="2" end="2"/>
                                            </p:txEl>
                                          </p:spTgt>
                                        </p:tgtEl>
                                      </p:cBhvr>
                                    </p:animEffect>
                                  </p:childTnLst>
                                </p:cTn>
                              </p:par>
                            </p:childTnLst>
                          </p:cTn>
                        </p:par>
                        <p:par>
                          <p:cTn id="26" fill="hold">
                            <p:stCondLst>
                              <p:cond delay="6750"/>
                            </p:stCondLst>
                            <p:childTnLst>
                              <p:par>
                                <p:cTn id="27" presetID="18" presetClass="entr" presetSubtype="6" fill="hold" grpId="0" nodeType="after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strips(downRight)">
                                      <p:cBhvr>
                                        <p:cTn id="29" dur="2000"/>
                                        <p:tgtEl>
                                          <p:spTgt spid="11">
                                            <p:txEl>
                                              <p:pRg st="3" end="3"/>
                                            </p:txEl>
                                          </p:spTgt>
                                        </p:tgtEl>
                                      </p:cBhvr>
                                    </p:animEffect>
                                  </p:childTnLst>
                                </p:cTn>
                              </p:par>
                            </p:childTnLst>
                          </p:cTn>
                        </p:par>
                        <p:par>
                          <p:cTn id="30" fill="hold">
                            <p:stCondLst>
                              <p:cond delay="8750"/>
                            </p:stCondLst>
                            <p:childTnLst>
                              <p:par>
                                <p:cTn id="31" presetID="18" presetClass="entr" presetSubtype="6" fill="hold" grpId="0" nodeType="after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strips(downRight)">
                                      <p:cBhvr>
                                        <p:cTn id="33" dur="2000"/>
                                        <p:tgtEl>
                                          <p:spTgt spid="11">
                                            <p:txEl>
                                              <p:pRg st="4" end="4"/>
                                            </p:txEl>
                                          </p:spTgt>
                                        </p:tgtEl>
                                      </p:cBhvr>
                                    </p:animEffect>
                                  </p:childTnLst>
                                </p:cTn>
                              </p:par>
                            </p:childTnLst>
                          </p:cTn>
                        </p:par>
                        <p:par>
                          <p:cTn id="34" fill="hold">
                            <p:stCondLst>
                              <p:cond delay="10750"/>
                            </p:stCondLst>
                            <p:childTnLst>
                              <p:par>
                                <p:cTn id="35" presetID="18" presetClass="entr" presetSubtype="6" fill="hold" grpId="0" nodeType="after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strips(downRight)">
                                      <p:cBhvr>
                                        <p:cTn id="37" dur="2000"/>
                                        <p:tgtEl>
                                          <p:spTgt spid="11">
                                            <p:txEl>
                                              <p:pRg st="5" end="5"/>
                                            </p:txEl>
                                          </p:spTgt>
                                        </p:tgtEl>
                                      </p:cBhvr>
                                    </p:animEffect>
                                  </p:childTnLst>
                                </p:cTn>
                              </p:par>
                            </p:childTnLst>
                          </p:cTn>
                        </p:par>
                        <p:par>
                          <p:cTn id="38" fill="hold">
                            <p:stCondLst>
                              <p:cond delay="12750"/>
                            </p:stCondLst>
                            <p:childTnLst>
                              <p:par>
                                <p:cTn id="39" presetID="18" presetClass="entr" presetSubtype="6" fill="hold" grpId="0" nodeType="after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strips(downRight)">
                                      <p:cBhvr>
                                        <p:cTn id="41" dur="2000"/>
                                        <p:tgtEl>
                                          <p:spTgt spid="11">
                                            <p:txEl>
                                              <p:pRg st="6" end="6"/>
                                            </p:txEl>
                                          </p:spTgt>
                                        </p:tgtEl>
                                      </p:cBhvr>
                                    </p:animEffect>
                                  </p:childTnLst>
                                </p:cTn>
                              </p:par>
                            </p:childTnLst>
                          </p:cTn>
                        </p:par>
                        <p:par>
                          <p:cTn id="42" fill="hold">
                            <p:stCondLst>
                              <p:cond delay="14750"/>
                            </p:stCondLst>
                            <p:childTnLst>
                              <p:par>
                                <p:cTn id="43" presetID="18" presetClass="entr" presetSubtype="6" fill="hold" grpId="0" nodeType="afterEffect">
                                  <p:stCondLst>
                                    <p:cond delay="0"/>
                                  </p:stCondLst>
                                  <p:childTnLst>
                                    <p:set>
                                      <p:cBhvr>
                                        <p:cTn id="44" dur="1" fill="hold">
                                          <p:stCondLst>
                                            <p:cond delay="0"/>
                                          </p:stCondLst>
                                        </p:cTn>
                                        <p:tgtEl>
                                          <p:spTgt spid="11">
                                            <p:txEl>
                                              <p:pRg st="7" end="7"/>
                                            </p:txEl>
                                          </p:spTgt>
                                        </p:tgtEl>
                                        <p:attrNameLst>
                                          <p:attrName>style.visibility</p:attrName>
                                        </p:attrNameLst>
                                      </p:cBhvr>
                                      <p:to>
                                        <p:strVal val="visible"/>
                                      </p:to>
                                    </p:set>
                                    <p:animEffect transition="in" filter="strips(downRight)">
                                      <p:cBhvr>
                                        <p:cTn id="45" dur="2000"/>
                                        <p:tgtEl>
                                          <p:spTgt spid="11">
                                            <p:txEl>
                                              <p:pRg st="7" end="7"/>
                                            </p:txEl>
                                          </p:spTgt>
                                        </p:tgtEl>
                                      </p:cBhvr>
                                    </p:animEffect>
                                  </p:childTnLst>
                                </p:cTn>
                              </p:par>
                            </p:childTnLst>
                          </p:cTn>
                        </p:par>
                        <p:par>
                          <p:cTn id="46" fill="hold">
                            <p:stCondLst>
                              <p:cond delay="16750"/>
                            </p:stCondLst>
                            <p:childTnLst>
                              <p:par>
                                <p:cTn id="47" presetID="18" presetClass="entr" presetSubtype="6" fill="hold" grpId="0" nodeType="after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Effect transition="in" filter="strips(downRight)">
                                      <p:cBhvr>
                                        <p:cTn id="49"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186" y="923"/>
            <a:ext cx="5400666" cy="7558751"/>
          </a:xfrm>
          <a:prstGeom prst="rect">
            <a:avLst/>
          </a:prstGeom>
        </p:spPr>
      </p:pic>
      <p:sp>
        <p:nvSpPr>
          <p:cNvPr id="8" name="TextBox 7"/>
          <p:cNvSpPr txBox="1"/>
          <p:nvPr/>
        </p:nvSpPr>
        <p:spPr>
          <a:xfrm>
            <a:off x="2648892" y="234176"/>
            <a:ext cx="4269377" cy="461665"/>
          </a:xfrm>
          <a:prstGeom prst="rect">
            <a:avLst/>
          </a:prstGeom>
          <a:noFill/>
          <a:effectLst/>
        </p:spPr>
        <p:txBody>
          <a:bodyPr wrap="square" rtlCol="0">
            <a:spAutoFit/>
          </a:bodyPr>
          <a:lstStyle/>
          <a:p>
            <a:r>
              <a:rPr lang="tr-TR" sz="2400" b="1" dirty="0">
                <a:solidFill>
                  <a:schemeClr val="accent2"/>
                </a:solidFill>
              </a:rPr>
              <a:t>Suya sabuna dokunmak lazım! </a:t>
            </a:r>
          </a:p>
        </p:txBody>
      </p:sp>
      <p:sp>
        <p:nvSpPr>
          <p:cNvPr id="11" name="Dikdörtgen 4"/>
          <p:cNvSpPr/>
          <p:nvPr/>
        </p:nvSpPr>
        <p:spPr>
          <a:xfrm>
            <a:off x="2648891" y="695841"/>
            <a:ext cx="4891158" cy="1077218"/>
          </a:xfrm>
          <a:prstGeom prst="rect">
            <a:avLst/>
          </a:prstGeom>
        </p:spPr>
        <p:txBody>
          <a:bodyPr wrap="square">
            <a:spAutoFit/>
          </a:bodyPr>
          <a:lstStyle/>
          <a:p>
            <a:r>
              <a:rPr lang="tr-TR" sz="1600" b="1" dirty="0"/>
              <a:t>Kişisel temizliğe özen göstermek sağlığa zarar verebilecek dış etkenlerden korunmaya yardım eder. Ellerin düzgün bir şekilde sabunla yıkanması ve tuvalet sonrası temizlik sağlık açısından büyük önem taşır. </a:t>
            </a:r>
          </a:p>
        </p:txBody>
      </p:sp>
    </p:spTree>
    <p:extLst>
      <p:ext uri="{BB962C8B-B14F-4D97-AF65-F5344CB8AC3E}">
        <p14:creationId xmlns:p14="http://schemas.microsoft.com/office/powerpoint/2010/main" val="3236529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493</TotalTime>
  <Words>1624</Words>
  <Application>Microsoft Office PowerPoint</Application>
  <PresentationFormat>Özel</PresentationFormat>
  <Paragraphs>229</Paragraphs>
  <Slides>26</Slides>
  <Notes>26</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EDAM (Eğitim Danışmanlığı ve Araştırmaları Merkezi)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saglikli yasam_ilkokul</dc:title>
  <dc:creator>mustafa; alpaslan; hatice; EDAM</dc:creator>
  <dc:description>Bu sunu Yeşilay tarafından ilkokul çağı öğrencilere ve çocuklara yönelik hazırlanmış aşağıdaki kitapçıktan yararlanılarak oluşturulmuştur:_x000d_
Yeşilcan’la Sağlıcakla, Yasemin Kahriman (öykü), Zeynep Alp (bilgilendirici metin), Hatice Esra Sarıkaya (etkinlikler), 2014, İstanbul, Yeşilay TBM Alan Kitaplığı Dizisi No: 13.</dc:description>
  <cp:lastModifiedBy>Proje</cp:lastModifiedBy>
  <cp:revision>94</cp:revision>
  <dcterms:created xsi:type="dcterms:W3CDTF">2014-11-08T10:16:32Z</dcterms:created>
  <dcterms:modified xsi:type="dcterms:W3CDTF">2015-01-20T12:32:11Z</dcterms:modified>
</cp:coreProperties>
</file>